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70" r:id="rId11"/>
    <p:sldId id="271" r:id="rId12"/>
    <p:sldId id="272" r:id="rId13"/>
    <p:sldId id="277" r:id="rId14"/>
    <p:sldId id="268" r:id="rId15"/>
    <p:sldId id="273" r:id="rId16"/>
    <p:sldId id="274" r:id="rId17"/>
    <p:sldId id="283" r:id="rId18"/>
    <p:sldId id="284" r:id="rId19"/>
    <p:sldId id="264" r:id="rId20"/>
    <p:sldId id="275" r:id="rId21"/>
    <p:sldId id="276" r:id="rId22"/>
    <p:sldId id="265" r:id="rId23"/>
    <p:sldId id="278" r:id="rId24"/>
    <p:sldId id="279" r:id="rId25"/>
    <p:sldId id="280" r:id="rId26"/>
    <p:sldId id="267" r:id="rId27"/>
    <p:sldId id="269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C9922C-BAE7-4617-8D7C-15B2E3B82AD4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C9221E-76C0-406F-AAA5-AABB1187A3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Urbanization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4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a57.foxnews.com/global.fncstatic.com/static/managed/img/fn-latino/news/0/0/Brazil%20Slums%20F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598"/>
            <a:ext cx="8196803" cy="58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aljazeera.com/mritems/images/2013/8/10/2013810174134256580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838200"/>
            <a:ext cx="7738533" cy="51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4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static-secure.guim.co.uk/sys-images/Guardian/Pix/pictures/2014/3/21/1395421525206/Infrastructure-investment-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29600" cy="493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4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latinamericanstudies.org/brazil-estrutural-s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91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7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Unemployment- poverty—turn to informal employment (street vendors, performers etc.)</a:t>
            </a:r>
            <a:endParaRPr lang="en-US" dirty="0"/>
          </a:p>
        </p:txBody>
      </p:sp>
      <p:pic>
        <p:nvPicPr>
          <p:cNvPr id="4098" name="Picture 2" descr="http://unionofunemployed.com/wp-content/themes/ucubed-stories/images/unemploymen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590800"/>
            <a:ext cx="6564498" cy="402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4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news.bbcimg.co.uk/media/images/55068000/jpg/_55068903_portugaly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0452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2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en.mercopress.com/data/cache/noticias/29139/0x0/desemple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3524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6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s4.reutersmedia.net/resources/r/?m=02&amp;d=20150319&amp;t=2&amp;i=1033776381&amp;w=&amp;fh=&amp;fw=&amp;ll=644&amp;pl=429&amp;r=LYNXMPEB2I0X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0388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ips.org/TV/beijing15/library/CreditDaniloValladares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245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0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Negative 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crime rates-Theft, </a:t>
            </a:r>
            <a:r>
              <a:rPr lang="en-US" dirty="0"/>
              <a:t>Murder, Cheating, Pick pocketing, rape etc. are common in urban </a:t>
            </a:r>
            <a:r>
              <a:rPr lang="en-US" dirty="0" smtClean="0"/>
              <a:t>centers.</a:t>
            </a:r>
            <a:endParaRPr lang="en-US" dirty="0"/>
          </a:p>
        </p:txBody>
      </p:sp>
      <p:pic>
        <p:nvPicPr>
          <p:cNvPr id="5122" name="Picture 2" descr="http://newsinfo.iu.edu/pub/libs/images/usr/8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55" y="2895600"/>
            <a:ext cx="29337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5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URBAN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Brainstorm a list of words associated with “city”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1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funnymalaysia.hornbill.netdna-cdn.com/wp-content/uploads/2013/06/maceio-brazil-cr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762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51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.huffpost.com/gen/1810123/images/o-BRAZIL-POLIC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46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Pollution-</a:t>
            </a:r>
            <a:r>
              <a:rPr lang="en-US" dirty="0"/>
              <a:t>It may be caused by industries or by excessive movement of vehicles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146" name="Picture 2" descr="http://www.pollutionissues.com/photos/space-pollution-3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72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scs-assets.s3.amazonaws.com/int/v21n1/htdocs/front-of-the-book/brazilian-swi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96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9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upload.wikimedia.org/wikipedia/commons/d/d0/Demoli%C3%A7%C3%A3o_da_favela_Jardim_Edite_Brazil_Slu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2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cdn.c.photoshelter.com/img-get/I0000UsUfc.xIuUY/s/750/750/Sao-Paulo-air-pollution-rb0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437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51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Transportation- Increase amount of traffic and lacking public transportation</a:t>
            </a:r>
            <a:endParaRPr lang="en-US" dirty="0"/>
          </a:p>
        </p:txBody>
      </p:sp>
      <p:pic>
        <p:nvPicPr>
          <p:cNvPr id="7170" name="Picture 2" descr="http://mechanicsburgborough.org/wp-content/uploads/2014/09/traff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11617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0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networkdispatches.files.wordpress.com/2013/11/brazil-sao-paulo-traffic-cong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0" y="381000"/>
            <a:ext cx="89749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0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observingbrazil.com/wp-content/uploads/2012/03/trans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905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6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ridetowork.org/files/imagecache/content/files/images/1_Sao_Paulo_Brazil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17385" cy="47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2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population </a:t>
            </a:r>
            <a:r>
              <a:rPr lang="en-US" dirty="0"/>
              <a:t>shift from rural to urban areas</a:t>
            </a:r>
            <a:endParaRPr lang="en-US" dirty="0"/>
          </a:p>
        </p:txBody>
      </p:sp>
      <p:pic>
        <p:nvPicPr>
          <p:cNvPr id="1026" name="Picture 2" descr="http://www.te.com/content/dam/te/global/english/industries/wireless-adc/wireless-solutions/images/wireless-rural-hots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76600" cy="22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2111/shanghai_211163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419600" cy="27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ent Arrow 9"/>
          <p:cNvSpPr/>
          <p:nvPr/>
        </p:nvSpPr>
        <p:spPr>
          <a:xfrm rot="5400000">
            <a:off x="4667250" y="1771650"/>
            <a:ext cx="1104900" cy="2819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67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problem of Urbanization and brainstorm several solutions that you can think of to solve the problem in a graphic organizer.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3657600"/>
            <a:ext cx="2438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caused by Urbanization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10200" y="28194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44958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7400" y="28194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57400" y="44958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Solution</a:t>
            </a:r>
            <a:endParaRPr lang="en-US" dirty="0"/>
          </a:p>
        </p:txBody>
      </p:sp>
      <p:cxnSp>
        <p:nvCxnSpPr>
          <p:cNvPr id="10" name="Straight Connector 9"/>
          <p:cNvCxnSpPr>
            <a:stCxn id="7" idx="5"/>
          </p:cNvCxnSpPr>
          <p:nvPr/>
        </p:nvCxnSpPr>
        <p:spPr>
          <a:xfrm>
            <a:off x="3163093" y="3664930"/>
            <a:ext cx="265907" cy="221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</p:cNvCxnSpPr>
          <p:nvPr/>
        </p:nvCxnSpPr>
        <p:spPr>
          <a:xfrm flipH="1">
            <a:off x="5410200" y="3664930"/>
            <a:ext cx="189707" cy="221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7"/>
          </p:cNvCxnSpPr>
          <p:nvPr/>
        </p:nvCxnSpPr>
        <p:spPr>
          <a:xfrm flipV="1">
            <a:off x="3163093" y="4419600"/>
            <a:ext cx="265907" cy="221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03273" y="4426930"/>
            <a:ext cx="265907" cy="221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</a:p>
          <a:p>
            <a:pPr lvl="1"/>
            <a:r>
              <a:rPr lang="en-US" dirty="0" smtClean="0"/>
              <a:t>Building of industry brings a need for workers </a:t>
            </a:r>
          </a:p>
          <a:p>
            <a:pPr lvl="1"/>
            <a:r>
              <a:rPr lang="en-US" dirty="0" smtClean="0"/>
              <a:t>Workers need homes and infrastructure of support (grocery stores etc.)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24578" name="Picture 2" descr="http://xpeditiononline.com/imags/clipart/eart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1419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1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Response to industrialization</a:t>
            </a:r>
          </a:p>
          <a:p>
            <a:pPr lvl="1"/>
            <a:r>
              <a:rPr lang="en-US" dirty="0" smtClean="0"/>
              <a:t>Areas that were former colonies (like Brazil) often lagged behind industrially</a:t>
            </a:r>
          </a:p>
          <a:p>
            <a:pPr lvl="1"/>
            <a:r>
              <a:rPr lang="en-US" dirty="0" smtClean="0"/>
              <a:t>They became oriented toward providing commercial services instead</a:t>
            </a:r>
          </a:p>
          <a:p>
            <a:pPr lvl="2"/>
            <a:r>
              <a:rPr lang="en-US" dirty="0" smtClean="0"/>
              <a:t>Natural resources flowed out of Brazil to US and Britain and they were provided manufactured goods in exchange.</a:t>
            </a:r>
            <a:endParaRPr lang="en-US" dirty="0"/>
          </a:p>
        </p:txBody>
      </p:sp>
      <p:pic>
        <p:nvPicPr>
          <p:cNvPr id="25602" name="Picture 2" descr="http://www.madisonpto.org/wbcntnt9093/wp-content/uploads/2013/02/Logo-Clipart-FINAL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3733800"/>
            <a:ext cx="2590800" cy="30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6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</a:p>
          <a:p>
            <a:pPr lvl="1"/>
            <a:r>
              <a:rPr lang="en-US" dirty="0" smtClean="0"/>
              <a:t>Desire to improve their economic position (jobs)</a:t>
            </a:r>
          </a:p>
          <a:p>
            <a:pPr lvl="1"/>
            <a:r>
              <a:rPr lang="en-US" dirty="0" smtClean="0"/>
              <a:t>Lack of opportunity in Rural areas</a:t>
            </a:r>
          </a:p>
          <a:p>
            <a:pPr lvl="1"/>
            <a:r>
              <a:rPr lang="en-US" dirty="0" smtClean="0"/>
              <a:t>Population pressures (too many people, not enough jobs/food)</a:t>
            </a:r>
          </a:p>
          <a:p>
            <a:pPr lvl="1"/>
            <a:r>
              <a:rPr lang="en-US" dirty="0" smtClean="0"/>
              <a:t>Higher standard of living</a:t>
            </a:r>
          </a:p>
          <a:p>
            <a:pPr lvl="1"/>
            <a:r>
              <a:rPr lang="en-US" dirty="0" smtClean="0"/>
              <a:t>Better educational opportunities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26626" name="Picture 2" descr="http://1.bp.blogspot.com/_inb82S_J1LY/S8ULCW6EvOI/AAAAAAAAADU/HnAnZTE-nd8/s1600/imigr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3810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9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map and the chart, map the top 10 Urban areas of Brazil</a:t>
            </a:r>
          </a:p>
          <a:p>
            <a:r>
              <a:rPr lang="en-US" dirty="0" smtClean="0"/>
              <a:t>Then answer the two questions on the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8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Transport costs, exchanging ideas, sharing resources</a:t>
            </a:r>
          </a:p>
          <a:p>
            <a:r>
              <a:rPr lang="en-US" dirty="0" smtClean="0"/>
              <a:t>Higher standard of living, more opportunity</a:t>
            </a:r>
          </a:p>
          <a:p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2050" name="Picture 2" descr="http://follow.kapsch.net/uploads/pics/05_LoRes_Emo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544349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7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 of 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Overpopulation-problem in accommodating the rapid growth of the cities…increase in the amount of slums.---Massive Social Inequality</a:t>
            </a:r>
            <a:endParaRPr lang="en-US" dirty="0"/>
          </a:p>
        </p:txBody>
      </p:sp>
      <p:pic>
        <p:nvPicPr>
          <p:cNvPr id="3074" name="Picture 2" descr="http://www.paulchefurka.ca/Over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2619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28817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104</TotalTime>
  <Words>310</Words>
  <Application>Microsoft Office PowerPoint</Application>
  <PresentationFormat>On-screen Show (4:3)</PresentationFormat>
  <Paragraphs>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Thatch</vt:lpstr>
      <vt:lpstr>Urbanization </vt:lpstr>
      <vt:lpstr>What does URBAN mean?</vt:lpstr>
      <vt:lpstr>Urbanization</vt:lpstr>
      <vt:lpstr>Causes of Urbanization</vt:lpstr>
      <vt:lpstr>Causes of Urbanization</vt:lpstr>
      <vt:lpstr>Causes of Urbanization</vt:lpstr>
      <vt:lpstr>Mapping Activity</vt:lpstr>
      <vt:lpstr>Positive Effects of Urbanization</vt:lpstr>
      <vt:lpstr>Negative Effects of Urbanization</vt:lpstr>
      <vt:lpstr>PowerPoint Presentation</vt:lpstr>
      <vt:lpstr>PowerPoint Presentation</vt:lpstr>
      <vt:lpstr>PowerPoint Presentation</vt:lpstr>
      <vt:lpstr>PowerPoint Presentation</vt:lpstr>
      <vt:lpstr>Negative Effects of Urbanization</vt:lpstr>
      <vt:lpstr>PowerPoint Presentation</vt:lpstr>
      <vt:lpstr>PowerPoint Presentation</vt:lpstr>
      <vt:lpstr>PowerPoint Presentation</vt:lpstr>
      <vt:lpstr>PowerPoint Presentation</vt:lpstr>
      <vt:lpstr>Negative Effects of Urbanization</vt:lpstr>
      <vt:lpstr>PowerPoint Presentation</vt:lpstr>
      <vt:lpstr>PowerPoint Presentation</vt:lpstr>
      <vt:lpstr>Negative Effects of Urbanization</vt:lpstr>
      <vt:lpstr>PowerPoint Presentation</vt:lpstr>
      <vt:lpstr>PowerPoint Presentation</vt:lpstr>
      <vt:lpstr>PowerPoint Presentation</vt:lpstr>
      <vt:lpstr>Negative Effects</vt:lpstr>
      <vt:lpstr>PowerPoint Presentation</vt:lpstr>
      <vt:lpstr>PowerPoint Presentation</vt:lpstr>
      <vt:lpstr>PowerPoint Presentation</vt:lpstr>
      <vt:lpstr>Thinking Ahead</vt:lpstr>
    </vt:vector>
  </TitlesOfParts>
  <Company>Canon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Urbanization</dc:title>
  <dc:creator>Curl, Michelle</dc:creator>
  <cp:lastModifiedBy>Curl, Michelle</cp:lastModifiedBy>
  <cp:revision>9</cp:revision>
  <dcterms:created xsi:type="dcterms:W3CDTF">2015-04-13T15:35:46Z</dcterms:created>
  <dcterms:modified xsi:type="dcterms:W3CDTF">2015-04-13T17:20:30Z</dcterms:modified>
</cp:coreProperties>
</file>