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3" autoAdjust="0"/>
    <p:restoredTop sz="94660"/>
  </p:normalViewPr>
  <p:slideViewPr>
    <p:cSldViewPr snapToGrid="0">
      <p:cViewPr varScale="1">
        <p:scale>
          <a:sx n="76" d="100"/>
          <a:sy n="76" d="100"/>
        </p:scale>
        <p:origin x="132"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DD87EB-0D75-40A0-9EF6-01871F95083B}"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FADBFE64-8635-4329-8B76-BD1A84535D9B}" type="slidenum">
              <a:rPr lang="en-US" smtClean="0"/>
              <a:t>‹#›</a:t>
            </a:fld>
            <a:endParaRPr lang="en-US"/>
          </a:p>
        </p:txBody>
      </p:sp>
    </p:spTree>
    <p:extLst>
      <p:ext uri="{BB962C8B-B14F-4D97-AF65-F5344CB8AC3E}">
        <p14:creationId xmlns:p14="http://schemas.microsoft.com/office/powerpoint/2010/main" val="3299045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DD87EB-0D75-40A0-9EF6-01871F95083B}"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FADBFE64-8635-4329-8B76-BD1A84535D9B}" type="slidenum">
              <a:rPr lang="en-US" smtClean="0"/>
              <a:t>‹#›</a:t>
            </a:fld>
            <a:endParaRPr lang="en-US"/>
          </a:p>
        </p:txBody>
      </p:sp>
    </p:spTree>
    <p:extLst>
      <p:ext uri="{BB962C8B-B14F-4D97-AF65-F5344CB8AC3E}">
        <p14:creationId xmlns:p14="http://schemas.microsoft.com/office/powerpoint/2010/main" val="191829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DD87EB-0D75-40A0-9EF6-01871F95083B}"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FADBFE64-8635-4329-8B76-BD1A84535D9B}" type="slidenum">
              <a:rPr lang="en-US" smtClean="0"/>
              <a:t>‹#›</a:t>
            </a:fld>
            <a:endParaRPr lang="en-US"/>
          </a:p>
        </p:txBody>
      </p:sp>
    </p:spTree>
    <p:extLst>
      <p:ext uri="{BB962C8B-B14F-4D97-AF65-F5344CB8AC3E}">
        <p14:creationId xmlns:p14="http://schemas.microsoft.com/office/powerpoint/2010/main" val="30571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DD87EB-0D75-40A0-9EF6-01871F95083B}"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ADBFE64-8635-4329-8B76-BD1A84535D9B}"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60580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DD87EB-0D75-40A0-9EF6-01871F95083B}"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ADBFE64-8635-4329-8B76-BD1A84535D9B}" type="slidenum">
              <a:rPr lang="en-US" smtClean="0"/>
              <a:t>‹#›</a:t>
            </a:fld>
            <a:endParaRPr lang="en-US"/>
          </a:p>
        </p:txBody>
      </p:sp>
    </p:spTree>
    <p:extLst>
      <p:ext uri="{BB962C8B-B14F-4D97-AF65-F5344CB8AC3E}">
        <p14:creationId xmlns:p14="http://schemas.microsoft.com/office/powerpoint/2010/main" val="3575487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BDD87EB-0D75-40A0-9EF6-01871F95083B}" type="datetimeFigureOut">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BFE64-8635-4329-8B76-BD1A84535D9B}" type="slidenum">
              <a:rPr lang="en-US" smtClean="0"/>
              <a:t>‹#›</a:t>
            </a:fld>
            <a:endParaRPr lang="en-US"/>
          </a:p>
        </p:txBody>
      </p:sp>
    </p:spTree>
    <p:extLst>
      <p:ext uri="{BB962C8B-B14F-4D97-AF65-F5344CB8AC3E}">
        <p14:creationId xmlns:p14="http://schemas.microsoft.com/office/powerpoint/2010/main" val="942211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BDD87EB-0D75-40A0-9EF6-01871F95083B}" type="datetimeFigureOut">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BFE64-8635-4329-8B76-BD1A84535D9B}" type="slidenum">
              <a:rPr lang="en-US" smtClean="0"/>
              <a:t>‹#›</a:t>
            </a:fld>
            <a:endParaRPr lang="en-US"/>
          </a:p>
        </p:txBody>
      </p:sp>
    </p:spTree>
    <p:extLst>
      <p:ext uri="{BB962C8B-B14F-4D97-AF65-F5344CB8AC3E}">
        <p14:creationId xmlns:p14="http://schemas.microsoft.com/office/powerpoint/2010/main" val="295883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DD87EB-0D75-40A0-9EF6-01871F95083B}"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FE64-8635-4329-8B76-BD1A84535D9B}" type="slidenum">
              <a:rPr lang="en-US" smtClean="0"/>
              <a:t>‹#›</a:t>
            </a:fld>
            <a:endParaRPr lang="en-US"/>
          </a:p>
        </p:txBody>
      </p:sp>
    </p:spTree>
    <p:extLst>
      <p:ext uri="{BB962C8B-B14F-4D97-AF65-F5344CB8AC3E}">
        <p14:creationId xmlns:p14="http://schemas.microsoft.com/office/powerpoint/2010/main" val="2867784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BDD87EB-0D75-40A0-9EF6-01871F95083B}" type="datetimeFigureOut">
              <a:rPr lang="en-US" smtClean="0"/>
              <a:t>9/6/2017</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ADBFE64-8635-4329-8B76-BD1A84535D9B}" type="slidenum">
              <a:rPr lang="en-US" smtClean="0"/>
              <a:t>‹#›</a:t>
            </a:fld>
            <a:endParaRPr lang="en-US"/>
          </a:p>
        </p:txBody>
      </p:sp>
    </p:spTree>
    <p:extLst>
      <p:ext uri="{BB962C8B-B14F-4D97-AF65-F5344CB8AC3E}">
        <p14:creationId xmlns:p14="http://schemas.microsoft.com/office/powerpoint/2010/main" val="3360000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7726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DD87EB-0D75-40A0-9EF6-01871F95083B}"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FE64-8635-4329-8B76-BD1A84535D9B}" type="slidenum">
              <a:rPr lang="en-US" smtClean="0"/>
              <a:t>‹#›</a:t>
            </a:fld>
            <a:endParaRPr lang="en-US"/>
          </a:p>
        </p:txBody>
      </p:sp>
    </p:spTree>
    <p:extLst>
      <p:ext uri="{BB962C8B-B14F-4D97-AF65-F5344CB8AC3E}">
        <p14:creationId xmlns:p14="http://schemas.microsoft.com/office/powerpoint/2010/main" val="209899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DD87EB-0D75-40A0-9EF6-01871F95083B}"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FADBFE64-8635-4329-8B76-BD1A84535D9B}" type="slidenum">
              <a:rPr lang="en-US" smtClean="0"/>
              <a:t>‹#›</a:t>
            </a:fld>
            <a:endParaRPr lang="en-US"/>
          </a:p>
        </p:txBody>
      </p:sp>
    </p:spTree>
    <p:extLst>
      <p:ext uri="{BB962C8B-B14F-4D97-AF65-F5344CB8AC3E}">
        <p14:creationId xmlns:p14="http://schemas.microsoft.com/office/powerpoint/2010/main" val="380958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DD87EB-0D75-40A0-9EF6-01871F95083B}"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FE64-8635-4329-8B76-BD1A84535D9B}" type="slidenum">
              <a:rPr lang="en-US" smtClean="0"/>
              <a:t>‹#›</a:t>
            </a:fld>
            <a:endParaRPr lang="en-US"/>
          </a:p>
        </p:txBody>
      </p:sp>
    </p:spTree>
    <p:extLst>
      <p:ext uri="{BB962C8B-B14F-4D97-AF65-F5344CB8AC3E}">
        <p14:creationId xmlns:p14="http://schemas.microsoft.com/office/powerpoint/2010/main" val="328746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DD87EB-0D75-40A0-9EF6-01871F95083B}" type="datetimeFigureOut">
              <a:rPr lang="en-US" smtClean="0"/>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DBFE64-8635-4329-8B76-BD1A84535D9B}" type="slidenum">
              <a:rPr lang="en-US" smtClean="0"/>
              <a:t>‹#›</a:t>
            </a:fld>
            <a:endParaRPr lang="en-US"/>
          </a:p>
        </p:txBody>
      </p:sp>
    </p:spTree>
    <p:extLst>
      <p:ext uri="{BB962C8B-B14F-4D97-AF65-F5344CB8AC3E}">
        <p14:creationId xmlns:p14="http://schemas.microsoft.com/office/powerpoint/2010/main" val="221158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DD87EB-0D75-40A0-9EF6-01871F95083B}" type="datetimeFigureOut">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BFE64-8635-4329-8B76-BD1A84535D9B}" type="slidenum">
              <a:rPr lang="en-US" smtClean="0"/>
              <a:t>‹#›</a:t>
            </a:fld>
            <a:endParaRPr lang="en-US"/>
          </a:p>
        </p:txBody>
      </p:sp>
    </p:spTree>
    <p:extLst>
      <p:ext uri="{BB962C8B-B14F-4D97-AF65-F5344CB8AC3E}">
        <p14:creationId xmlns:p14="http://schemas.microsoft.com/office/powerpoint/2010/main" val="371909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BDD87EB-0D75-40A0-9EF6-01871F95083B}" type="datetimeFigureOut">
              <a:rPr lang="en-US" smtClean="0"/>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DBFE64-8635-4329-8B76-BD1A84535D9B}" type="slidenum">
              <a:rPr lang="en-US" smtClean="0"/>
              <a:t>‹#›</a:t>
            </a:fld>
            <a:endParaRPr lang="en-US"/>
          </a:p>
        </p:txBody>
      </p:sp>
    </p:spTree>
    <p:extLst>
      <p:ext uri="{BB962C8B-B14F-4D97-AF65-F5344CB8AC3E}">
        <p14:creationId xmlns:p14="http://schemas.microsoft.com/office/powerpoint/2010/main" val="25212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DD87EB-0D75-40A0-9EF6-01871F95083B}"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FE64-8635-4329-8B76-BD1A84535D9B}" type="slidenum">
              <a:rPr lang="en-US" smtClean="0"/>
              <a:t>‹#›</a:t>
            </a:fld>
            <a:endParaRPr lang="en-US"/>
          </a:p>
        </p:txBody>
      </p:sp>
    </p:spTree>
    <p:extLst>
      <p:ext uri="{BB962C8B-B14F-4D97-AF65-F5344CB8AC3E}">
        <p14:creationId xmlns:p14="http://schemas.microsoft.com/office/powerpoint/2010/main" val="335521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DD87EB-0D75-40A0-9EF6-01871F95083B}"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FE64-8635-4329-8B76-BD1A84535D9B}" type="slidenum">
              <a:rPr lang="en-US" smtClean="0"/>
              <a:t>‹#›</a:t>
            </a:fld>
            <a:endParaRPr lang="en-US"/>
          </a:p>
        </p:txBody>
      </p:sp>
    </p:spTree>
    <p:extLst>
      <p:ext uri="{BB962C8B-B14F-4D97-AF65-F5344CB8AC3E}">
        <p14:creationId xmlns:p14="http://schemas.microsoft.com/office/powerpoint/2010/main" val="264609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DD87EB-0D75-40A0-9EF6-01871F95083B}" type="datetimeFigureOut">
              <a:rPr lang="en-US" smtClean="0"/>
              <a:t>9/6/2017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ADBFE64-8635-4329-8B76-BD1A84535D9B}" type="slidenum">
              <a:rPr lang="en-US" smtClean="0"/>
              <a:t>‹#›</a:t>
            </a:fld>
            <a:endParaRPr lang="en-US"/>
          </a:p>
        </p:txBody>
      </p:sp>
    </p:spTree>
    <p:extLst>
      <p:ext uri="{BB962C8B-B14F-4D97-AF65-F5344CB8AC3E}">
        <p14:creationId xmlns:p14="http://schemas.microsoft.com/office/powerpoint/2010/main" val="11714850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Calamitous 14</a:t>
            </a:r>
            <a:r>
              <a:rPr lang="en-US" baseline="30000" dirty="0" smtClean="0"/>
              <a:t>th</a:t>
            </a:r>
            <a:r>
              <a:rPr lang="en-US" dirty="0" smtClean="0"/>
              <a:t> Century</a:t>
            </a:r>
            <a:endParaRPr lang="en-US" dirty="0"/>
          </a:p>
        </p:txBody>
      </p:sp>
      <p:sp>
        <p:nvSpPr>
          <p:cNvPr id="3" name="Subtitle 2"/>
          <p:cNvSpPr>
            <a:spLocks noGrp="1"/>
          </p:cNvSpPr>
          <p:nvPr>
            <p:ph type="subTitle" idx="1"/>
          </p:nvPr>
        </p:nvSpPr>
        <p:spPr/>
        <p:txBody>
          <a:bodyPr/>
          <a:lstStyle/>
          <a:p>
            <a:r>
              <a:rPr lang="en-US" dirty="0" smtClean="0"/>
              <a:t>The End of the Middle Ages!</a:t>
            </a:r>
            <a:endParaRPr lang="en-US" dirty="0"/>
          </a:p>
        </p:txBody>
      </p:sp>
    </p:spTree>
    <p:extLst>
      <p:ext uri="{BB962C8B-B14F-4D97-AF65-F5344CB8AC3E}">
        <p14:creationId xmlns:p14="http://schemas.microsoft.com/office/powerpoint/2010/main" val="353035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idx="4294967295"/>
          </p:nvPr>
        </p:nvSpPr>
        <p:spPr>
          <a:xfrm>
            <a:off x="2416968" y="178594"/>
            <a:ext cx="7358064" cy="1714500"/>
          </a:xfrm>
          <a:prstGeom prst="rect">
            <a:avLst/>
          </a:prstGeom>
        </p:spPr>
        <p:txBody>
          <a:bodyPr vert="horz" lIns="0" tIns="0" rIns="0" bIns="0" rtlCol="0" anchor="ctr">
            <a:normAutofit/>
          </a:bodyPr>
          <a:lstStyle/>
          <a:p>
            <a:pPr lvl="0">
              <a:defRPr sz="1800">
                <a:solidFill>
                  <a:srgbClr val="000000"/>
                </a:solidFill>
              </a:defRPr>
            </a:pPr>
            <a:r>
              <a:rPr sz="5906">
                <a:solidFill>
                  <a:srgbClr val="FFFFFF"/>
                </a:solidFill>
              </a:rPr>
              <a:t>Cures</a:t>
            </a:r>
          </a:p>
        </p:txBody>
      </p:sp>
      <p:sp>
        <p:nvSpPr>
          <p:cNvPr id="100" name="Shape 100"/>
          <p:cNvSpPr>
            <a:spLocks noGrp="1"/>
          </p:cNvSpPr>
          <p:nvPr>
            <p:ph type="body" idx="4294967295"/>
          </p:nvPr>
        </p:nvSpPr>
        <p:spPr>
          <a:xfrm>
            <a:off x="2416968" y="1946672"/>
            <a:ext cx="7358064" cy="4018359"/>
          </a:xfrm>
          <a:prstGeom prst="rect">
            <a:avLst/>
          </a:prstGeom>
        </p:spPr>
        <p:txBody>
          <a:bodyPr vert="horz" lIns="0" tIns="0" rIns="0" bIns="0" rtlCol="0" anchor="ctr">
            <a:normAutofit/>
          </a:bodyPr>
          <a:lstStyle>
            <a:lvl1pPr marL="889000" indent="-571500">
              <a:spcBef>
                <a:spcPts val="2400"/>
              </a:spcBef>
              <a:defRPr sz="4200"/>
            </a:lvl1pPr>
          </a:lstStyle>
          <a:p>
            <a:pPr lvl="0">
              <a:defRPr sz="1800">
                <a:solidFill>
                  <a:srgbClr val="000000"/>
                </a:solidFill>
              </a:defRPr>
            </a:pPr>
            <a:r>
              <a:rPr sz="2953">
                <a:solidFill>
                  <a:srgbClr val="FFFFFF"/>
                </a:solidFill>
              </a:rPr>
              <a:t>Medieval people didn’t know about the germs causing the disease. They didn’t realize it was due to uncleanliness, rats, or fleas.</a:t>
            </a:r>
          </a:p>
        </p:txBody>
      </p:sp>
    </p:spTree>
    <p:extLst>
      <p:ext uri="{BB962C8B-B14F-4D97-AF65-F5344CB8AC3E}">
        <p14:creationId xmlns:p14="http://schemas.microsoft.com/office/powerpoint/2010/main" val="169096216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nvSpPr>
        <p:spPr>
          <a:xfrm>
            <a:off x="2131219" y="535781"/>
            <a:ext cx="7858125" cy="7357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57150" algn="l">
              <a:spcBef>
                <a:spcPts val="4100"/>
              </a:spcBef>
              <a:defRPr sz="6800" b="1">
                <a:effectLst>
                  <a:outerShdw blurRad="12700" dist="38100" dir="2700000" rotWithShape="0">
                    <a:srgbClr val="FFFFFF"/>
                  </a:outerShdw>
                </a:effectLst>
                <a:latin typeface="Lucida Grande"/>
                <a:ea typeface="Lucida Grande"/>
                <a:cs typeface="Lucida Grande"/>
                <a:sym typeface="Lucida Grande"/>
              </a:defRPr>
            </a:lvl1pPr>
          </a:lstStyle>
          <a:p>
            <a:pPr lvl="0">
              <a:defRPr sz="1800" b="0">
                <a:effectLst/>
              </a:defRPr>
            </a:pPr>
            <a:r>
              <a:rPr sz="4781"/>
              <a:t>Attempts to Stop the Plague</a:t>
            </a:r>
          </a:p>
        </p:txBody>
      </p:sp>
      <p:pic>
        <p:nvPicPr>
          <p:cNvPr id="103" name="image.png"/>
          <p:cNvPicPr/>
          <p:nvPr/>
        </p:nvPicPr>
        <p:blipFill>
          <a:blip r:embed="rId2">
            <a:extLst/>
          </a:blip>
          <a:stretch>
            <a:fillRect/>
          </a:stretch>
        </p:blipFill>
        <p:spPr>
          <a:xfrm>
            <a:off x="2665883" y="1830586"/>
            <a:ext cx="2046015" cy="3661172"/>
          </a:xfrm>
          <a:prstGeom prst="rect">
            <a:avLst/>
          </a:prstGeom>
          <a:ln>
            <a:solidFill>
              <a:srgbClr val="FF3300"/>
            </a:solidFill>
            <a:round/>
          </a:ln>
        </p:spPr>
      </p:pic>
      <p:sp>
        <p:nvSpPr>
          <p:cNvPr id="104" name="Shape 104"/>
          <p:cNvSpPr/>
          <p:nvPr/>
        </p:nvSpPr>
        <p:spPr>
          <a:xfrm>
            <a:off x="2211586" y="5563196"/>
            <a:ext cx="2911078" cy="41120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57150" algn="l">
              <a:spcBef>
                <a:spcPts val="2700"/>
              </a:spcBef>
              <a:defRPr sz="3800">
                <a:solidFill>
                  <a:srgbClr val="FFE8A9"/>
                </a:solidFill>
                <a:latin typeface="Comic Sans MS Bold"/>
                <a:ea typeface="Comic Sans MS Bold"/>
                <a:cs typeface="Comic Sans MS Bold"/>
                <a:sym typeface="Comic Sans MS Bold"/>
              </a:defRPr>
            </a:lvl1pPr>
          </a:lstStyle>
          <a:p>
            <a:pPr lvl="0">
              <a:defRPr sz="1800">
                <a:solidFill>
                  <a:srgbClr val="000000"/>
                </a:solidFill>
              </a:defRPr>
            </a:pPr>
            <a:r>
              <a:rPr sz="2672"/>
              <a:t>A Doctor’s Robe</a:t>
            </a:r>
          </a:p>
        </p:txBody>
      </p:sp>
      <p:pic>
        <p:nvPicPr>
          <p:cNvPr id="105" name="image.jpg"/>
          <p:cNvPicPr/>
          <p:nvPr/>
        </p:nvPicPr>
        <p:blipFill>
          <a:blip r:embed="rId3">
            <a:extLst/>
          </a:blip>
          <a:srcRect l="1821" t="2456" r="1390" b="3228"/>
          <a:stretch>
            <a:fillRect/>
          </a:stretch>
        </p:blipFill>
        <p:spPr>
          <a:xfrm>
            <a:off x="5640586" y="2437805"/>
            <a:ext cx="4268391" cy="2741415"/>
          </a:xfrm>
          <a:prstGeom prst="rect">
            <a:avLst/>
          </a:prstGeom>
          <a:ln>
            <a:solidFill>
              <a:srgbClr val="FF3300"/>
            </a:solidFill>
            <a:round/>
          </a:ln>
        </p:spPr>
      </p:pic>
      <p:sp>
        <p:nvSpPr>
          <p:cNvPr id="106" name="Shape 106"/>
          <p:cNvSpPr/>
          <p:nvPr/>
        </p:nvSpPr>
        <p:spPr>
          <a:xfrm>
            <a:off x="6328172" y="5331024"/>
            <a:ext cx="2911078" cy="41120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57150" algn="l">
              <a:spcBef>
                <a:spcPts val="2700"/>
              </a:spcBef>
              <a:defRPr sz="3800">
                <a:solidFill>
                  <a:srgbClr val="FFE8A9"/>
                </a:solidFill>
                <a:latin typeface="Comic Sans MS Bold"/>
                <a:ea typeface="Comic Sans MS Bold"/>
                <a:cs typeface="Comic Sans MS Bold"/>
                <a:sym typeface="Comic Sans MS Bold"/>
              </a:defRPr>
            </a:lvl1pPr>
          </a:lstStyle>
          <a:p>
            <a:pPr lvl="0">
              <a:defRPr sz="1800">
                <a:solidFill>
                  <a:srgbClr val="000000"/>
                </a:solidFill>
              </a:defRPr>
            </a:pPr>
            <a:r>
              <a:rPr sz="2672"/>
              <a:t>“Leeching”</a:t>
            </a:r>
          </a:p>
        </p:txBody>
      </p:sp>
    </p:spTree>
    <p:extLst>
      <p:ext uri="{BB962C8B-B14F-4D97-AF65-F5344CB8AC3E}">
        <p14:creationId xmlns:p14="http://schemas.microsoft.com/office/powerpoint/2010/main" val="223834904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2000"/>
                                  </p:stCondLst>
                                  <p:iterate>
                                    <p:tmAbs val="0"/>
                                  </p:iterate>
                                  <p:childTnLst>
                                    <p:set>
                                      <p:cBhvr>
                                        <p:cTn id="6" fill="hold"/>
                                        <p:tgtEl>
                                          <p:spTgt spid="105"/>
                                        </p:tgtEl>
                                        <p:attrNameLst>
                                          <p:attrName>style.visibility</p:attrName>
                                        </p:attrNameLst>
                                      </p:cBhvr>
                                      <p:to>
                                        <p:strVal val="visible"/>
                                      </p:to>
                                    </p:set>
                                    <p:animEffect transition="in" filter="box(out)">
                                      <p:cBhvr>
                                        <p:cTn id="7" dur="500"/>
                                        <p:tgtEl>
                                          <p:spTgt spid="105"/>
                                        </p:tgtEl>
                                      </p:cBhvr>
                                    </p:animEffect>
                                  </p:childTnLst>
                                </p:cTn>
                              </p:par>
                            </p:childTnLst>
                          </p:cTn>
                        </p:par>
                        <p:par>
                          <p:cTn id="8" fill="hold">
                            <p:stCondLst>
                              <p:cond delay="2500"/>
                            </p:stCondLst>
                            <p:childTnLst>
                              <p:par>
                                <p:cTn id="9" presetID="4" presetClass="entr" presetSubtype="32" fill="hold" grpId="0" nodeType="afterEffect">
                                  <p:stCondLst>
                                    <p:cond delay="2000"/>
                                  </p:stCondLst>
                                  <p:iterate>
                                    <p:tmAbs val="0"/>
                                  </p:iterate>
                                  <p:childTnLst>
                                    <p:set>
                                      <p:cBhvr>
                                        <p:cTn id="10" fill="hold"/>
                                        <p:tgtEl>
                                          <p:spTgt spid="106"/>
                                        </p:tgtEl>
                                        <p:attrNameLst>
                                          <p:attrName>style.visibility</p:attrName>
                                        </p:attrNameLst>
                                      </p:cBhvr>
                                      <p:to>
                                        <p:strVal val="visible"/>
                                      </p:to>
                                    </p:set>
                                    <p:animEffect transition="in" filter="box(ou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dvAuto="0"/>
      <p:bldP spid="106"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p:nvPr/>
        </p:nvSpPr>
        <p:spPr>
          <a:xfrm>
            <a:off x="2818805" y="395139"/>
            <a:ext cx="6563320" cy="7357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57150" algn="l">
              <a:spcBef>
                <a:spcPts val="4100"/>
              </a:spcBef>
              <a:defRPr sz="6800" b="1">
                <a:effectLst>
                  <a:outerShdw blurRad="12700" dist="38100" dir="2700000" rotWithShape="0">
                    <a:srgbClr val="FFFFFF"/>
                  </a:outerShdw>
                </a:effectLst>
                <a:latin typeface="Lucida Grande"/>
                <a:ea typeface="Lucida Grande"/>
                <a:cs typeface="Lucida Grande"/>
                <a:sym typeface="Lucida Grande"/>
              </a:defRPr>
            </a:lvl1pPr>
          </a:lstStyle>
          <a:p>
            <a:pPr lvl="0">
              <a:defRPr sz="1800" b="0">
                <a:effectLst/>
              </a:defRPr>
            </a:pPr>
            <a:r>
              <a:rPr sz="4781"/>
              <a:t>Lancing a Buboe</a:t>
            </a:r>
          </a:p>
        </p:txBody>
      </p:sp>
      <p:pic>
        <p:nvPicPr>
          <p:cNvPr id="109" name="image.png"/>
          <p:cNvPicPr/>
          <p:nvPr/>
        </p:nvPicPr>
        <p:blipFill>
          <a:blip r:embed="rId2">
            <a:extLst/>
          </a:blip>
          <a:stretch>
            <a:fillRect/>
          </a:stretch>
        </p:blipFill>
        <p:spPr>
          <a:xfrm>
            <a:off x="4497587" y="1526977"/>
            <a:ext cx="3230314" cy="4652367"/>
          </a:xfrm>
          <a:prstGeom prst="rect">
            <a:avLst/>
          </a:prstGeom>
          <a:ln>
            <a:solidFill>
              <a:srgbClr val="FF3300"/>
            </a:solidFill>
            <a:round/>
          </a:ln>
        </p:spPr>
      </p:pic>
    </p:spTree>
    <p:extLst>
      <p:ext uri="{BB962C8B-B14F-4D97-AF65-F5344CB8AC3E}">
        <p14:creationId xmlns:p14="http://schemas.microsoft.com/office/powerpoint/2010/main" val="391988442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idx="4294967295"/>
          </p:nvPr>
        </p:nvSpPr>
        <p:spPr>
          <a:xfrm>
            <a:off x="2416968" y="178594"/>
            <a:ext cx="7358064" cy="1714500"/>
          </a:xfrm>
          <a:prstGeom prst="rect">
            <a:avLst/>
          </a:prstGeom>
        </p:spPr>
        <p:txBody>
          <a:bodyPr vert="horz" lIns="0" tIns="0" rIns="0" bIns="0" rtlCol="0" anchor="ctr">
            <a:normAutofit/>
          </a:bodyPr>
          <a:lstStyle/>
          <a:p>
            <a:pPr lvl="0">
              <a:defRPr sz="1800">
                <a:solidFill>
                  <a:srgbClr val="000000"/>
                </a:solidFill>
              </a:defRPr>
            </a:pPr>
            <a:r>
              <a:rPr sz="5906">
                <a:solidFill>
                  <a:srgbClr val="FFFFFF"/>
                </a:solidFill>
              </a:rPr>
              <a:t>Cures</a:t>
            </a:r>
          </a:p>
        </p:txBody>
      </p:sp>
      <p:sp>
        <p:nvSpPr>
          <p:cNvPr id="112" name="Shape 112"/>
          <p:cNvSpPr>
            <a:spLocks noGrp="1"/>
          </p:cNvSpPr>
          <p:nvPr>
            <p:ph type="body" idx="4294967295"/>
          </p:nvPr>
        </p:nvSpPr>
        <p:spPr>
          <a:xfrm>
            <a:off x="2416968" y="1946672"/>
            <a:ext cx="7358064" cy="4018359"/>
          </a:xfrm>
          <a:prstGeom prst="rect">
            <a:avLst/>
          </a:prstGeom>
        </p:spPr>
        <p:txBody>
          <a:bodyPr vert="horz" lIns="0" tIns="0" rIns="0" bIns="0" rtlCol="0" anchor="ctr">
            <a:normAutofit/>
          </a:bodyPr>
          <a:lstStyle/>
          <a:p>
            <a:pPr marL="625056" indent="-401822">
              <a:spcBef>
                <a:spcPts val="1687"/>
              </a:spcBef>
              <a:defRPr sz="1800">
                <a:solidFill>
                  <a:srgbClr val="000000"/>
                </a:solidFill>
              </a:defRPr>
            </a:pPr>
            <a:r>
              <a:rPr sz="2953">
                <a:solidFill>
                  <a:srgbClr val="FFFFFF"/>
                </a:solidFill>
              </a:rPr>
              <a:t>“Don’t Bathe”- belief the plague was contracted through pores. . .bathing opened the pores---oops!</a:t>
            </a:r>
          </a:p>
          <a:p>
            <a:pPr marL="625056" indent="-401822">
              <a:spcBef>
                <a:spcPts val="1687"/>
              </a:spcBef>
              <a:defRPr sz="1800">
                <a:solidFill>
                  <a:srgbClr val="000000"/>
                </a:solidFill>
              </a:defRPr>
            </a:pPr>
            <a:r>
              <a:rPr sz="2953">
                <a:solidFill>
                  <a:srgbClr val="FFFFFF"/>
                </a:solidFill>
              </a:rPr>
              <a:t>Bloodletting</a:t>
            </a:r>
          </a:p>
          <a:p>
            <a:pPr marL="625056" indent="-401822">
              <a:spcBef>
                <a:spcPts val="1687"/>
              </a:spcBef>
              <a:defRPr sz="1800">
                <a:solidFill>
                  <a:srgbClr val="000000"/>
                </a:solidFill>
              </a:defRPr>
            </a:pPr>
            <a:r>
              <a:rPr sz="2953">
                <a:solidFill>
                  <a:srgbClr val="FFFFFF"/>
                </a:solidFill>
              </a:rPr>
              <a:t>sit in a sewer. . .idk maybe the bad smell will chase the disease away</a:t>
            </a:r>
          </a:p>
        </p:txBody>
      </p:sp>
    </p:spTree>
    <p:extLst>
      <p:ext uri="{BB962C8B-B14F-4D97-AF65-F5344CB8AC3E}">
        <p14:creationId xmlns:p14="http://schemas.microsoft.com/office/powerpoint/2010/main" val="21854893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idx="4294967295"/>
          </p:nvPr>
        </p:nvSpPr>
        <p:spPr>
          <a:xfrm>
            <a:off x="2416968" y="178594"/>
            <a:ext cx="7358064" cy="1714500"/>
          </a:xfrm>
          <a:prstGeom prst="rect">
            <a:avLst/>
          </a:prstGeom>
        </p:spPr>
        <p:txBody>
          <a:bodyPr vert="horz" lIns="0" tIns="0" rIns="0" bIns="0" rtlCol="0" anchor="ctr">
            <a:normAutofit/>
          </a:bodyPr>
          <a:lstStyle/>
          <a:p>
            <a:pPr lvl="0">
              <a:defRPr sz="1800">
                <a:solidFill>
                  <a:srgbClr val="000000"/>
                </a:solidFill>
              </a:defRPr>
            </a:pPr>
            <a:r>
              <a:rPr sz="5906">
                <a:solidFill>
                  <a:srgbClr val="FFFFFF"/>
                </a:solidFill>
              </a:rPr>
              <a:t>Cures</a:t>
            </a:r>
          </a:p>
        </p:txBody>
      </p:sp>
      <p:sp>
        <p:nvSpPr>
          <p:cNvPr id="115" name="Shape 115"/>
          <p:cNvSpPr>
            <a:spLocks noGrp="1"/>
          </p:cNvSpPr>
          <p:nvPr>
            <p:ph type="body" idx="4294967295"/>
          </p:nvPr>
        </p:nvSpPr>
        <p:spPr>
          <a:xfrm>
            <a:off x="2416968" y="1946672"/>
            <a:ext cx="7358064" cy="4018359"/>
          </a:xfrm>
          <a:prstGeom prst="rect">
            <a:avLst/>
          </a:prstGeom>
        </p:spPr>
        <p:txBody>
          <a:bodyPr vert="horz" lIns="0" tIns="0" rIns="0" bIns="0" rtlCol="0" anchor="ctr">
            <a:normAutofit/>
          </a:bodyPr>
          <a:lstStyle/>
          <a:p>
            <a:pPr marL="625056" indent="-401822">
              <a:spcBef>
                <a:spcPts val="1687"/>
              </a:spcBef>
              <a:defRPr sz="1800">
                <a:solidFill>
                  <a:srgbClr val="000000"/>
                </a:solidFill>
              </a:defRPr>
            </a:pPr>
            <a:r>
              <a:rPr sz="2953">
                <a:solidFill>
                  <a:srgbClr val="FFFFFF"/>
                </a:solidFill>
              </a:rPr>
              <a:t>Drink your own urine...mmmmm</a:t>
            </a:r>
          </a:p>
          <a:p>
            <a:pPr marL="625056" indent="-401822">
              <a:spcBef>
                <a:spcPts val="1687"/>
              </a:spcBef>
              <a:defRPr sz="1800">
                <a:solidFill>
                  <a:srgbClr val="000000"/>
                </a:solidFill>
              </a:defRPr>
            </a:pPr>
            <a:endParaRPr sz="2953">
              <a:solidFill>
                <a:srgbClr val="FFFFFF"/>
              </a:solidFill>
            </a:endParaRPr>
          </a:p>
          <a:p>
            <a:pPr marL="625056" indent="-401822">
              <a:spcBef>
                <a:spcPts val="1687"/>
              </a:spcBef>
              <a:defRPr sz="1800">
                <a:solidFill>
                  <a:srgbClr val="000000"/>
                </a:solidFill>
              </a:defRPr>
            </a:pPr>
            <a:r>
              <a:rPr sz="2953">
                <a:solidFill>
                  <a:srgbClr val="FFFFFF"/>
                </a:solidFill>
              </a:rPr>
              <a:t>Pray to God. . .perhaps you got the plague because of your sin!</a:t>
            </a:r>
          </a:p>
        </p:txBody>
      </p:sp>
    </p:spTree>
    <p:extLst>
      <p:ext uri="{BB962C8B-B14F-4D97-AF65-F5344CB8AC3E}">
        <p14:creationId xmlns:p14="http://schemas.microsoft.com/office/powerpoint/2010/main" val="41279991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nvSpPr>
        <p:spPr>
          <a:xfrm>
            <a:off x="2131219" y="383977"/>
            <a:ext cx="7858125" cy="7357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57150" algn="l">
              <a:spcBef>
                <a:spcPts val="4100"/>
              </a:spcBef>
              <a:defRPr sz="6800" b="1">
                <a:effectLst>
                  <a:outerShdw blurRad="12700" dist="38100" dir="2700000" rotWithShape="0">
                    <a:srgbClr val="FFFFFF"/>
                  </a:outerShdw>
                </a:effectLst>
                <a:latin typeface="Lucida Grande"/>
                <a:ea typeface="Lucida Grande"/>
                <a:cs typeface="Lucida Grande"/>
                <a:sym typeface="Lucida Grande"/>
              </a:defRPr>
            </a:lvl1pPr>
          </a:lstStyle>
          <a:p>
            <a:pPr lvl="0">
              <a:defRPr sz="1800" b="0">
                <a:effectLst/>
              </a:defRPr>
            </a:pPr>
            <a:r>
              <a:rPr sz="4781"/>
              <a:t>Attempts to Stop the Plague</a:t>
            </a:r>
          </a:p>
        </p:txBody>
      </p:sp>
      <p:sp>
        <p:nvSpPr>
          <p:cNvPr id="118" name="Shape 118"/>
          <p:cNvSpPr/>
          <p:nvPr/>
        </p:nvSpPr>
        <p:spPr>
          <a:xfrm>
            <a:off x="2283024" y="5259586"/>
            <a:ext cx="7938492" cy="10172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40182">
              <a:spcBef>
                <a:spcPts val="2531"/>
              </a:spcBef>
              <a:defRPr sz="1800"/>
            </a:pPr>
            <a:r>
              <a:rPr sz="3516">
                <a:solidFill>
                  <a:srgbClr val="FF3300"/>
                </a:solidFill>
                <a:latin typeface="Comic Sans MS Bold"/>
                <a:ea typeface="Comic Sans MS Bold"/>
                <a:cs typeface="Comic Sans MS Bold"/>
                <a:sym typeface="Comic Sans MS Bold"/>
              </a:rPr>
              <a:t>Flagellanti:</a:t>
            </a:r>
            <a:br>
              <a:rPr sz="3516">
                <a:solidFill>
                  <a:srgbClr val="FF3300"/>
                </a:solidFill>
                <a:latin typeface="Comic Sans MS Bold"/>
                <a:ea typeface="Comic Sans MS Bold"/>
                <a:cs typeface="Comic Sans MS Bold"/>
                <a:sym typeface="Comic Sans MS Bold"/>
              </a:rPr>
            </a:br>
            <a:r>
              <a:rPr sz="3094">
                <a:solidFill>
                  <a:srgbClr val="FFE8A9"/>
                </a:solidFill>
                <a:latin typeface="Comic Sans MS Bold"/>
                <a:ea typeface="Comic Sans MS Bold"/>
                <a:cs typeface="Comic Sans MS Bold"/>
                <a:sym typeface="Comic Sans MS Bold"/>
              </a:rPr>
              <a:t>Self-inflicted “penance” for our sins!</a:t>
            </a:r>
          </a:p>
        </p:txBody>
      </p:sp>
      <p:pic>
        <p:nvPicPr>
          <p:cNvPr id="119" name="image.jpg"/>
          <p:cNvPicPr/>
          <p:nvPr/>
        </p:nvPicPr>
        <p:blipFill>
          <a:blip r:embed="rId2">
            <a:extLst/>
          </a:blip>
          <a:stretch>
            <a:fillRect/>
          </a:stretch>
        </p:blipFill>
        <p:spPr>
          <a:xfrm>
            <a:off x="3274219" y="1598414"/>
            <a:ext cx="5866805" cy="3318495"/>
          </a:xfrm>
          <a:prstGeom prst="rect">
            <a:avLst/>
          </a:prstGeom>
          <a:ln>
            <a:solidFill>
              <a:srgbClr val="FF3300"/>
            </a:solidFill>
            <a:round/>
          </a:ln>
        </p:spPr>
      </p:pic>
    </p:spTree>
    <p:extLst>
      <p:ext uri="{BB962C8B-B14F-4D97-AF65-F5344CB8AC3E}">
        <p14:creationId xmlns:p14="http://schemas.microsoft.com/office/powerpoint/2010/main" val="289091149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p:tmAbs val="0"/>
                                  </p:iterate>
                                  <p:childTnLst>
                                    <p:set>
                                      <p:cBhvr>
                                        <p:cTn id="6" fill="hold"/>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1000"/>
                            </p:stCondLst>
                            <p:childTnLst>
                              <p:par>
                                <p:cTn id="9" presetID="1" presetClass="entr" presetSubtype="0" fill="hold" grpId="0" nodeType="afterEffect">
                                  <p:stCondLst>
                                    <p:cond delay="500"/>
                                  </p:stCondLst>
                                  <p:iterate>
                                    <p:tmAbs val="0"/>
                                  </p:iterate>
                                  <p:childTnLst>
                                    <p:set>
                                      <p:cBhvr>
                                        <p:cTn id="10" fill="hold"/>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advAuto="0"/>
      <p:bldP spid="119"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2283023" y="303609"/>
            <a:ext cx="7858125" cy="7357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57150" algn="l">
              <a:spcBef>
                <a:spcPts val="4100"/>
              </a:spcBef>
              <a:defRPr sz="6800" b="1">
                <a:effectLst>
                  <a:outerShdw blurRad="12700" dist="38100" dir="2700000" rotWithShape="0">
                    <a:srgbClr val="FFFFFF"/>
                  </a:outerShdw>
                </a:effectLst>
                <a:latin typeface="Lucida Grande"/>
                <a:ea typeface="Lucida Grande"/>
                <a:cs typeface="Lucida Grande"/>
                <a:sym typeface="Lucida Grande"/>
              </a:defRPr>
            </a:lvl1pPr>
          </a:lstStyle>
          <a:p>
            <a:pPr lvl="0">
              <a:defRPr sz="1800" b="0">
                <a:effectLst/>
              </a:defRPr>
            </a:pPr>
            <a:r>
              <a:rPr sz="4781"/>
              <a:t>Attempts to Stop the Plague</a:t>
            </a:r>
          </a:p>
        </p:txBody>
      </p:sp>
      <p:sp>
        <p:nvSpPr>
          <p:cNvPr id="122" name="Shape 122"/>
          <p:cNvSpPr/>
          <p:nvPr/>
        </p:nvSpPr>
        <p:spPr>
          <a:xfrm>
            <a:off x="3542109" y="1553766"/>
            <a:ext cx="5804297" cy="5193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40182">
              <a:spcBef>
                <a:spcPts val="2320"/>
              </a:spcBef>
              <a:defRPr sz="1800"/>
            </a:pPr>
            <a:r>
              <a:rPr sz="3375">
                <a:solidFill>
                  <a:srgbClr val="FF3300"/>
                </a:solidFill>
                <a:latin typeface="Comic Sans MS Bold"/>
                <a:ea typeface="Comic Sans MS Bold"/>
                <a:cs typeface="Comic Sans MS Bold"/>
                <a:sym typeface="Comic Sans MS Bold"/>
              </a:rPr>
              <a:t>Pograms</a:t>
            </a:r>
            <a:r>
              <a:rPr sz="3375">
                <a:solidFill>
                  <a:srgbClr val="FAF400"/>
                </a:solidFill>
                <a:latin typeface="Comic Sans MS Bold"/>
                <a:ea typeface="Comic Sans MS Bold"/>
                <a:cs typeface="Comic Sans MS Bold"/>
                <a:sym typeface="Comic Sans MS Bold"/>
              </a:rPr>
              <a:t> </a:t>
            </a:r>
            <a:r>
              <a:rPr sz="3375">
                <a:solidFill>
                  <a:srgbClr val="FFE8A9"/>
                </a:solidFill>
                <a:latin typeface="Comic Sans MS Bold"/>
                <a:ea typeface="Comic Sans MS Bold"/>
                <a:cs typeface="Comic Sans MS Bold"/>
                <a:sym typeface="Comic Sans MS Bold"/>
              </a:rPr>
              <a:t>against the Jews</a:t>
            </a:r>
          </a:p>
        </p:txBody>
      </p:sp>
      <p:pic>
        <p:nvPicPr>
          <p:cNvPr id="123" name="image.jpg"/>
          <p:cNvPicPr/>
          <p:nvPr/>
        </p:nvPicPr>
        <p:blipFill>
          <a:blip r:embed="rId2">
            <a:extLst/>
          </a:blip>
          <a:stretch>
            <a:fillRect/>
          </a:stretch>
        </p:blipFill>
        <p:spPr>
          <a:xfrm>
            <a:off x="2251770" y="2223492"/>
            <a:ext cx="2713509" cy="3661172"/>
          </a:xfrm>
          <a:prstGeom prst="rect">
            <a:avLst/>
          </a:prstGeom>
          <a:ln>
            <a:solidFill>
              <a:srgbClr val="FF3300"/>
            </a:solidFill>
            <a:round/>
          </a:ln>
        </p:spPr>
      </p:pic>
      <p:sp>
        <p:nvSpPr>
          <p:cNvPr id="124" name="Shape 124"/>
          <p:cNvSpPr/>
          <p:nvPr/>
        </p:nvSpPr>
        <p:spPr>
          <a:xfrm>
            <a:off x="2667000" y="5813227"/>
            <a:ext cx="1708801" cy="411203"/>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indent="57150" algn="l">
              <a:defRPr sz="3800">
                <a:solidFill>
                  <a:srgbClr val="FFE8A9"/>
                </a:solidFill>
                <a:latin typeface="Comic Sans MS Bold"/>
                <a:ea typeface="Comic Sans MS Bold"/>
                <a:cs typeface="Comic Sans MS Bold"/>
                <a:sym typeface="Comic Sans MS Bold"/>
              </a:defRPr>
            </a:lvl1pPr>
          </a:lstStyle>
          <a:p>
            <a:pPr lvl="0">
              <a:defRPr sz="1800">
                <a:solidFill>
                  <a:srgbClr val="000000"/>
                </a:solidFill>
              </a:defRPr>
            </a:pPr>
            <a:r>
              <a:rPr sz="2672"/>
              <a:t>“Jew” hat</a:t>
            </a:r>
          </a:p>
        </p:txBody>
      </p:sp>
      <p:pic>
        <p:nvPicPr>
          <p:cNvPr id="125" name="image.jpg"/>
          <p:cNvPicPr/>
          <p:nvPr/>
        </p:nvPicPr>
        <p:blipFill>
          <a:blip r:embed="rId3">
            <a:extLst/>
          </a:blip>
          <a:stretch>
            <a:fillRect/>
          </a:stretch>
        </p:blipFill>
        <p:spPr>
          <a:xfrm>
            <a:off x="5792391" y="2350740"/>
            <a:ext cx="4339828" cy="2344043"/>
          </a:xfrm>
          <a:prstGeom prst="rect">
            <a:avLst/>
          </a:prstGeom>
          <a:ln>
            <a:solidFill>
              <a:srgbClr val="FF3300"/>
            </a:solidFill>
            <a:round/>
          </a:ln>
        </p:spPr>
      </p:pic>
      <p:sp>
        <p:nvSpPr>
          <p:cNvPr id="126" name="Shape 126"/>
          <p:cNvSpPr/>
          <p:nvPr/>
        </p:nvSpPr>
        <p:spPr>
          <a:xfrm>
            <a:off x="6247804" y="5027414"/>
            <a:ext cx="3670102" cy="82240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57150" algn="l">
              <a:defRPr sz="3800">
                <a:solidFill>
                  <a:srgbClr val="FFE8A9"/>
                </a:solidFill>
                <a:latin typeface="Comic Sans MS Bold"/>
                <a:ea typeface="Comic Sans MS Bold"/>
                <a:cs typeface="Comic Sans MS Bold"/>
                <a:sym typeface="Comic Sans MS Bold"/>
              </a:defRPr>
            </a:lvl1pPr>
          </a:lstStyle>
          <a:p>
            <a:pPr lvl="0">
              <a:defRPr sz="1800">
                <a:solidFill>
                  <a:srgbClr val="000000"/>
                </a:solidFill>
              </a:defRPr>
            </a:pPr>
            <a:r>
              <a:rPr sz="2672"/>
              <a:t>“Golden Circle” obligatory badge</a:t>
            </a:r>
          </a:p>
        </p:txBody>
      </p:sp>
      <p:sp>
        <p:nvSpPr>
          <p:cNvPr id="127" name="Shape 127"/>
          <p:cNvSpPr/>
          <p:nvPr/>
        </p:nvSpPr>
        <p:spPr>
          <a:xfrm flipH="1" flipV="1">
            <a:off x="7694414" y="3569643"/>
            <a:ext cx="232173" cy="1446609"/>
          </a:xfrm>
          <a:prstGeom prst="line">
            <a:avLst/>
          </a:prstGeom>
          <a:ln w="28575">
            <a:solidFill>
              <a:srgbClr val="FFFF00"/>
            </a:solidFill>
            <a:round/>
            <a:tailEnd type="triangle"/>
          </a:ln>
        </p:spPr>
        <p:txBody>
          <a:bodyPr lIns="0" tIns="0" rIns="0" bIns="0"/>
          <a:lstStyle/>
          <a:p>
            <a:pPr defTabSz="321457">
              <a:defRPr sz="1200">
                <a:latin typeface="+mj-lt"/>
                <a:ea typeface="+mj-ea"/>
                <a:cs typeface="+mj-cs"/>
                <a:sym typeface="Helvetica"/>
              </a:defRPr>
            </a:pPr>
            <a:endParaRPr sz="844"/>
          </a:p>
        </p:txBody>
      </p:sp>
      <p:sp>
        <p:nvSpPr>
          <p:cNvPr id="128" name="Shape 128"/>
          <p:cNvSpPr/>
          <p:nvPr/>
        </p:nvSpPr>
        <p:spPr>
          <a:xfrm flipV="1">
            <a:off x="7926586" y="3798466"/>
            <a:ext cx="1143000" cy="1223368"/>
          </a:xfrm>
          <a:prstGeom prst="line">
            <a:avLst/>
          </a:prstGeom>
          <a:ln w="28575">
            <a:solidFill>
              <a:srgbClr val="FFFF00"/>
            </a:solidFill>
            <a:round/>
            <a:tailEnd type="triangle"/>
          </a:ln>
        </p:spPr>
        <p:txBody>
          <a:bodyPr lIns="0" tIns="0" rIns="0" bIns="0"/>
          <a:lstStyle/>
          <a:p>
            <a:pPr defTabSz="321457">
              <a:defRPr sz="1200">
                <a:latin typeface="+mj-lt"/>
                <a:ea typeface="+mj-ea"/>
                <a:cs typeface="+mj-cs"/>
                <a:sym typeface="Helvetica"/>
              </a:defRPr>
            </a:pPr>
            <a:endParaRPr sz="844"/>
          </a:p>
        </p:txBody>
      </p:sp>
      <p:sp>
        <p:nvSpPr>
          <p:cNvPr id="129" name="Shape 129"/>
          <p:cNvSpPr/>
          <p:nvPr/>
        </p:nvSpPr>
        <p:spPr>
          <a:xfrm flipH="1" flipV="1">
            <a:off x="3890367" y="4788544"/>
            <a:ext cx="232173" cy="1143001"/>
          </a:xfrm>
          <a:prstGeom prst="line">
            <a:avLst/>
          </a:prstGeom>
          <a:ln w="28575">
            <a:solidFill>
              <a:srgbClr val="FFFF00"/>
            </a:solidFill>
            <a:round/>
            <a:tailEnd type="triangle"/>
          </a:ln>
        </p:spPr>
        <p:txBody>
          <a:bodyPr lIns="0" tIns="0" rIns="0" bIns="0"/>
          <a:lstStyle/>
          <a:p>
            <a:pPr defTabSz="321457">
              <a:defRPr sz="1200">
                <a:latin typeface="+mj-lt"/>
                <a:ea typeface="+mj-ea"/>
                <a:cs typeface="+mj-cs"/>
                <a:sym typeface="Helvetica"/>
              </a:defRPr>
            </a:pPr>
            <a:endParaRPr sz="844"/>
          </a:p>
        </p:txBody>
      </p:sp>
    </p:spTree>
    <p:extLst>
      <p:ext uri="{BB962C8B-B14F-4D97-AF65-F5344CB8AC3E}">
        <p14:creationId xmlns:p14="http://schemas.microsoft.com/office/powerpoint/2010/main" val="170556598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1000"/>
                                  </p:stCondLst>
                                  <p:iterate>
                                    <p:tmAbs val="0"/>
                                  </p:iterate>
                                  <p:childTnLst>
                                    <p:set>
                                      <p:cBhvr>
                                        <p:cTn id="6" fill="hold"/>
                                        <p:tgtEl>
                                          <p:spTgt spid="123"/>
                                        </p:tgtEl>
                                        <p:attrNameLst>
                                          <p:attrName>style.visibility</p:attrName>
                                        </p:attrNameLst>
                                      </p:cBhvr>
                                      <p:to>
                                        <p:strVal val="visible"/>
                                      </p:to>
                                    </p:set>
                                    <p:animEffect transition="in" filter="box(out)">
                                      <p:cBhvr>
                                        <p:cTn id="7" dur="500"/>
                                        <p:tgtEl>
                                          <p:spTgt spid="123"/>
                                        </p:tgtEl>
                                      </p:cBhvr>
                                    </p:animEffect>
                                  </p:childTnLst>
                                </p:cTn>
                              </p:par>
                            </p:childTnLst>
                          </p:cTn>
                        </p:par>
                        <p:par>
                          <p:cTn id="8" fill="hold">
                            <p:stCondLst>
                              <p:cond delay="1500"/>
                            </p:stCondLst>
                            <p:childTnLst>
                              <p:par>
                                <p:cTn id="9" presetID="4" presetClass="entr" presetSubtype="32" fill="hold" grpId="0" nodeType="afterEffect">
                                  <p:stCondLst>
                                    <p:cond delay="1000"/>
                                  </p:stCondLst>
                                  <p:iterate>
                                    <p:tmAbs val="0"/>
                                  </p:iterate>
                                  <p:childTnLst>
                                    <p:set>
                                      <p:cBhvr>
                                        <p:cTn id="10" fill="hold"/>
                                        <p:tgtEl>
                                          <p:spTgt spid="124"/>
                                        </p:tgtEl>
                                        <p:attrNameLst>
                                          <p:attrName>style.visibility</p:attrName>
                                        </p:attrNameLst>
                                      </p:cBhvr>
                                      <p:to>
                                        <p:strVal val="visible"/>
                                      </p:to>
                                    </p:set>
                                    <p:animEffect transition="in" filter="box(out)">
                                      <p:cBhvr>
                                        <p:cTn id="11" dur="500"/>
                                        <p:tgtEl>
                                          <p:spTgt spid="124"/>
                                        </p:tgtEl>
                                      </p:cBhvr>
                                    </p:animEffect>
                                  </p:childTnLst>
                                </p:cTn>
                              </p:par>
                            </p:childTnLst>
                          </p:cTn>
                        </p:par>
                        <p:par>
                          <p:cTn id="12" fill="hold">
                            <p:stCondLst>
                              <p:cond delay="3000"/>
                            </p:stCondLst>
                            <p:childTnLst>
                              <p:par>
                                <p:cTn id="13" presetID="4" presetClass="entr" presetSubtype="32" fill="hold" grpId="0" nodeType="afterEffect">
                                  <p:stCondLst>
                                    <p:cond delay="1000"/>
                                  </p:stCondLst>
                                  <p:iterate>
                                    <p:tmAbs val="0"/>
                                  </p:iterate>
                                  <p:childTnLst>
                                    <p:set>
                                      <p:cBhvr>
                                        <p:cTn id="14" fill="hold"/>
                                        <p:tgtEl>
                                          <p:spTgt spid="129"/>
                                        </p:tgtEl>
                                        <p:attrNameLst>
                                          <p:attrName>style.visibility</p:attrName>
                                        </p:attrNameLst>
                                      </p:cBhvr>
                                      <p:to>
                                        <p:strVal val="visible"/>
                                      </p:to>
                                    </p:set>
                                    <p:animEffect transition="in" filter="box(out)">
                                      <p:cBhvr>
                                        <p:cTn id="15" dur="500"/>
                                        <p:tgtEl>
                                          <p:spTgt spid="129"/>
                                        </p:tgtEl>
                                      </p:cBhvr>
                                    </p:animEffect>
                                  </p:childTnLst>
                                </p:cTn>
                              </p:par>
                            </p:childTnLst>
                          </p:cTn>
                        </p:par>
                        <p:par>
                          <p:cTn id="16" fill="hold">
                            <p:stCondLst>
                              <p:cond delay="4500"/>
                            </p:stCondLst>
                            <p:childTnLst>
                              <p:par>
                                <p:cTn id="17" presetID="1" presetClass="entr" presetSubtype="0" fill="hold" grpId="0" nodeType="afterEffect">
                                  <p:stCondLst>
                                    <p:cond delay="1000"/>
                                  </p:stCondLst>
                                  <p:iterate>
                                    <p:tmAbs val="0"/>
                                  </p:iterate>
                                  <p:childTnLst>
                                    <p:set>
                                      <p:cBhvr>
                                        <p:cTn id="18" fill="hold"/>
                                        <p:tgtEl>
                                          <p:spTgt spid="125"/>
                                        </p:tgtEl>
                                        <p:attrNameLst>
                                          <p:attrName>style.visibility</p:attrName>
                                        </p:attrNameLst>
                                      </p:cBhvr>
                                      <p:to>
                                        <p:strVal val="visible"/>
                                      </p:to>
                                    </p:set>
                                  </p:childTnLst>
                                </p:cTn>
                              </p:par>
                            </p:childTnLst>
                          </p:cTn>
                        </p:par>
                        <p:par>
                          <p:cTn id="19" fill="hold">
                            <p:stCondLst>
                              <p:cond delay="5500"/>
                            </p:stCondLst>
                            <p:childTnLst>
                              <p:par>
                                <p:cTn id="20" presetID="1" presetClass="entr" presetSubtype="0" fill="hold" grpId="0" nodeType="afterEffect">
                                  <p:stCondLst>
                                    <p:cond delay="1000"/>
                                  </p:stCondLst>
                                  <p:iterate>
                                    <p:tmAbs val="0"/>
                                  </p:iterate>
                                  <p:childTnLst>
                                    <p:set>
                                      <p:cBhvr>
                                        <p:cTn id="21" fill="hold"/>
                                        <p:tgtEl>
                                          <p:spTgt spid="126"/>
                                        </p:tgtEl>
                                        <p:attrNameLst>
                                          <p:attrName>style.visibility</p:attrName>
                                        </p:attrNameLst>
                                      </p:cBhvr>
                                      <p:to>
                                        <p:strVal val="visible"/>
                                      </p:to>
                                    </p:set>
                                  </p:childTnLst>
                                </p:cTn>
                              </p:par>
                            </p:childTnLst>
                          </p:cTn>
                        </p:par>
                        <p:par>
                          <p:cTn id="22" fill="hold">
                            <p:stCondLst>
                              <p:cond delay="6500"/>
                            </p:stCondLst>
                            <p:childTnLst>
                              <p:par>
                                <p:cTn id="23" presetID="1" presetClass="entr" presetSubtype="0" fill="hold" grpId="0" nodeType="afterEffect">
                                  <p:stCondLst>
                                    <p:cond delay="1000"/>
                                  </p:stCondLst>
                                  <p:iterate>
                                    <p:tmAbs val="0"/>
                                  </p:iterate>
                                  <p:childTnLst>
                                    <p:set>
                                      <p:cBhvr>
                                        <p:cTn id="24" fill="hold"/>
                                        <p:tgtEl>
                                          <p:spTgt spid="127"/>
                                        </p:tgtEl>
                                        <p:attrNameLst>
                                          <p:attrName>style.visibility</p:attrName>
                                        </p:attrNameLst>
                                      </p:cBhvr>
                                      <p:to>
                                        <p:strVal val="visible"/>
                                      </p:to>
                                    </p:set>
                                  </p:childTnLst>
                                </p:cTn>
                              </p:par>
                            </p:childTnLst>
                          </p:cTn>
                        </p:par>
                        <p:par>
                          <p:cTn id="25" fill="hold">
                            <p:stCondLst>
                              <p:cond delay="7500"/>
                            </p:stCondLst>
                            <p:childTnLst>
                              <p:par>
                                <p:cTn id="26" presetID="1" presetClass="entr" presetSubtype="0" fill="hold" grpId="0" nodeType="afterEffect">
                                  <p:stCondLst>
                                    <p:cond delay="1000"/>
                                  </p:stCondLst>
                                  <p:iterate>
                                    <p:tmAbs val="0"/>
                                  </p:iterate>
                                  <p:childTnLst>
                                    <p:set>
                                      <p:cBhvr>
                                        <p:cTn id="27" fill="hold"/>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advAuto="0"/>
      <p:bldP spid="124" grpId="0" animBg="1" advAuto="0"/>
      <p:bldP spid="125" grpId="0" animBg="1" advAuto="0"/>
      <p:bldP spid="126" grpId="0" animBg="1" advAuto="0"/>
      <p:bldP spid="127" grpId="0" animBg="1" advAuto="0"/>
      <p:bldP spid="128" grpId="0" animBg="1" advAuto="0"/>
      <p:bldP spid="129"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2283024" y="607219"/>
            <a:ext cx="7509867" cy="43281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40182">
              <a:spcBef>
                <a:spcPts val="4289"/>
              </a:spcBef>
              <a:defRPr sz="1800"/>
            </a:pPr>
            <a:r>
              <a:rPr sz="5625">
                <a:solidFill>
                  <a:srgbClr val="FFFF00"/>
                </a:solidFill>
                <a:latin typeface="Lucida Grande"/>
                <a:ea typeface="Lucida Grande"/>
                <a:cs typeface="Lucida Grande"/>
                <a:sym typeface="Lucida Grande"/>
              </a:rPr>
              <a:t>What were the</a:t>
            </a:r>
            <a:br>
              <a:rPr sz="5625">
                <a:solidFill>
                  <a:srgbClr val="FFFF00"/>
                </a:solidFill>
                <a:latin typeface="Lucida Grande"/>
                <a:ea typeface="Lucida Grande"/>
                <a:cs typeface="Lucida Grande"/>
                <a:sym typeface="Lucida Grande"/>
              </a:rPr>
            </a:br>
            <a:r>
              <a:rPr sz="5625">
                <a:solidFill>
                  <a:srgbClr val="FFFF00"/>
                </a:solidFill>
                <a:latin typeface="Lucida Grande"/>
                <a:ea typeface="Lucida Grande"/>
                <a:cs typeface="Lucida Grande"/>
                <a:sym typeface="Lucida Grande"/>
              </a:rPr>
              <a:t>political,</a:t>
            </a:r>
            <a:br>
              <a:rPr sz="5625">
                <a:solidFill>
                  <a:srgbClr val="FFFF00"/>
                </a:solidFill>
                <a:latin typeface="Lucida Grande"/>
                <a:ea typeface="Lucida Grande"/>
                <a:cs typeface="Lucida Grande"/>
                <a:sym typeface="Lucida Grande"/>
              </a:rPr>
            </a:br>
            <a:r>
              <a:rPr sz="5625">
                <a:solidFill>
                  <a:srgbClr val="FFFF00"/>
                </a:solidFill>
                <a:latin typeface="Lucida Grande"/>
                <a:ea typeface="Lucida Grande"/>
                <a:cs typeface="Lucida Grande"/>
                <a:sym typeface="Lucida Grande"/>
              </a:rPr>
              <a:t>economic,</a:t>
            </a:r>
            <a:br>
              <a:rPr sz="5625">
                <a:solidFill>
                  <a:srgbClr val="FFFF00"/>
                </a:solidFill>
                <a:latin typeface="Lucida Grande"/>
                <a:ea typeface="Lucida Grande"/>
                <a:cs typeface="Lucida Grande"/>
                <a:sym typeface="Lucida Grande"/>
              </a:rPr>
            </a:br>
            <a:r>
              <a:rPr sz="5625">
                <a:solidFill>
                  <a:srgbClr val="FFFF00"/>
                </a:solidFill>
                <a:latin typeface="Lucida Grande"/>
                <a:ea typeface="Lucida Grande"/>
                <a:cs typeface="Lucida Grande"/>
                <a:sym typeface="Lucida Grande"/>
              </a:rPr>
              <a:t>and social effects</a:t>
            </a:r>
            <a:br>
              <a:rPr sz="5625">
                <a:solidFill>
                  <a:srgbClr val="FFFF00"/>
                </a:solidFill>
                <a:latin typeface="Lucida Grande"/>
                <a:ea typeface="Lucida Grande"/>
                <a:cs typeface="Lucida Grande"/>
                <a:sym typeface="Lucida Grande"/>
              </a:rPr>
            </a:br>
            <a:r>
              <a:rPr sz="5625">
                <a:solidFill>
                  <a:srgbClr val="FFFF00"/>
                </a:solidFill>
                <a:latin typeface="Lucida Grande"/>
                <a:ea typeface="Lucida Grande"/>
                <a:cs typeface="Lucida Grande"/>
                <a:sym typeface="Lucida Grande"/>
              </a:rPr>
              <a:t>of the Black Death??</a:t>
            </a:r>
          </a:p>
        </p:txBody>
      </p:sp>
    </p:spTree>
    <p:extLst>
      <p:ext uri="{BB962C8B-B14F-4D97-AF65-F5344CB8AC3E}">
        <p14:creationId xmlns:p14="http://schemas.microsoft.com/office/powerpoint/2010/main" val="2891115033"/>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500"/>
                                  </p:stCondLst>
                                  <p:iterate>
                                    <p:tmAbs val="0"/>
                                  </p:iterate>
                                  <p:childTnLst>
                                    <p:set>
                                      <p:cBhvr>
                                        <p:cTn id="6" fill="hold"/>
                                        <p:tgtEl>
                                          <p:spTgt spid="131"/>
                                        </p:tgtEl>
                                        <p:attrNameLst>
                                          <p:attrName>style.visibility</p:attrName>
                                        </p:attrNameLst>
                                      </p:cBhvr>
                                      <p:to>
                                        <p:strVal val="visible"/>
                                      </p:to>
                                    </p:set>
                                    <p:animEffect transition="in" filter="box(ou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2429668" y="809823"/>
            <a:ext cx="7105848" cy="90883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57150" algn="l">
              <a:spcBef>
                <a:spcPts val="5100"/>
              </a:spcBef>
              <a:defRPr sz="8400" b="1">
                <a:latin typeface="Lucida Grande"/>
                <a:ea typeface="Lucida Grande"/>
                <a:cs typeface="Lucida Grande"/>
                <a:sym typeface="Lucida Grande"/>
              </a:defRPr>
            </a:lvl1pPr>
          </a:lstStyle>
          <a:p>
            <a:pPr lvl="0">
              <a:defRPr sz="1800" b="0"/>
            </a:pPr>
            <a:r>
              <a:rPr sz="5906" dirty="0"/>
              <a:t>The Mortality Rate</a:t>
            </a:r>
          </a:p>
        </p:txBody>
      </p:sp>
      <p:sp>
        <p:nvSpPr>
          <p:cNvPr id="134" name="Shape 134"/>
          <p:cNvSpPr/>
          <p:nvPr/>
        </p:nvSpPr>
        <p:spPr>
          <a:xfrm>
            <a:off x="3810000" y="2741415"/>
            <a:ext cx="4580930" cy="9088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57150" algn="l">
              <a:defRPr sz="8400" b="1">
                <a:solidFill>
                  <a:srgbClr val="FAF400"/>
                </a:solidFill>
                <a:latin typeface="Lucida Grande"/>
                <a:ea typeface="Lucida Grande"/>
                <a:cs typeface="Lucida Grande"/>
                <a:sym typeface="Lucida Grande"/>
              </a:defRPr>
            </a:lvl1pPr>
          </a:lstStyle>
          <a:p>
            <a:pPr lvl="0">
              <a:defRPr sz="1800" b="0">
                <a:solidFill>
                  <a:srgbClr val="000000"/>
                </a:solidFill>
              </a:defRPr>
            </a:pPr>
            <a:r>
              <a:rPr sz="5906" dirty="0">
                <a:solidFill>
                  <a:schemeClr val="tx1"/>
                </a:solidFill>
              </a:rPr>
              <a:t>35% - 70%</a:t>
            </a:r>
          </a:p>
        </p:txBody>
      </p:sp>
      <p:grpSp>
        <p:nvGrpSpPr>
          <p:cNvPr id="137" name="Group 137"/>
          <p:cNvGrpSpPr/>
          <p:nvPr/>
        </p:nvGrpSpPr>
        <p:grpSpPr>
          <a:xfrm>
            <a:off x="2429668" y="4428133"/>
            <a:ext cx="7261225" cy="1121767"/>
            <a:chOff x="0" y="0"/>
            <a:chExt cx="8902700" cy="2870200"/>
          </a:xfrm>
        </p:grpSpPr>
        <p:sp>
          <p:nvSpPr>
            <p:cNvPr id="135" name="Shape 135"/>
            <p:cNvSpPr/>
            <p:nvPr/>
          </p:nvSpPr>
          <p:spPr>
            <a:xfrm>
              <a:off x="0" y="0"/>
              <a:ext cx="8902700" cy="2870200"/>
            </a:xfrm>
            <a:prstGeom prst="rect">
              <a:avLst/>
            </a:prstGeom>
            <a:noFill/>
            <a:ln w="12700" cap="flat">
              <a:solidFill>
                <a:srgbClr val="FAF400"/>
              </a:solidFill>
              <a:prstDash val="solid"/>
              <a:round/>
            </a:ln>
            <a:effectLst/>
          </p:spPr>
          <p:txBody>
            <a:bodyPr wrap="square" lIns="0" tIns="0" rIns="0" bIns="0" numCol="1" anchor="t">
              <a:noAutofit/>
            </a:bodyPr>
            <a:lstStyle/>
            <a:p>
              <a:pPr lvl="0" algn="l">
                <a:defRPr sz="9200" b="1">
                  <a:solidFill>
                    <a:srgbClr val="FF0000"/>
                  </a:solidFill>
                  <a:latin typeface="Lucida Grande"/>
                  <a:ea typeface="Lucida Grande"/>
                  <a:cs typeface="Lucida Grande"/>
                  <a:sym typeface="Lucida Grande"/>
                </a:defRPr>
              </a:pPr>
              <a:endParaRPr sz="6469"/>
            </a:p>
          </p:txBody>
        </p:sp>
        <p:sp>
          <p:nvSpPr>
            <p:cNvPr id="136" name="Shape 136"/>
            <p:cNvSpPr/>
            <p:nvPr/>
          </p:nvSpPr>
          <p:spPr>
            <a:xfrm>
              <a:off x="0" y="0"/>
              <a:ext cx="8902700" cy="28317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57150" algn="l">
                <a:defRPr sz="9200" b="1">
                  <a:solidFill>
                    <a:srgbClr val="FF0000"/>
                  </a:solidFill>
                  <a:latin typeface="Lucida Grande"/>
                  <a:ea typeface="Lucida Grande"/>
                  <a:cs typeface="Lucida Grande"/>
                  <a:sym typeface="Lucida Grande"/>
                </a:defRPr>
              </a:lvl1pPr>
            </a:lstStyle>
            <a:p>
              <a:pPr lvl="0">
                <a:defRPr sz="1800" b="0">
                  <a:solidFill>
                    <a:srgbClr val="000000"/>
                  </a:solidFill>
                </a:defRPr>
              </a:pPr>
              <a:r>
                <a:rPr sz="6469" dirty="0">
                  <a:solidFill>
                    <a:schemeClr val="tx1"/>
                  </a:solidFill>
                </a:rPr>
                <a:t>25,000,000 dead !!!</a:t>
              </a:r>
            </a:p>
          </p:txBody>
        </p:sp>
      </p:grpSp>
    </p:spTree>
    <p:extLst>
      <p:ext uri="{BB962C8B-B14F-4D97-AF65-F5344CB8AC3E}">
        <p14:creationId xmlns:p14="http://schemas.microsoft.com/office/powerpoint/2010/main" val="650222655"/>
      </p:ext>
    </p:extLst>
  </p:cSld>
  <p:clrMapOvr>
    <a:masterClrMapping/>
  </p:clrMapOvr>
  <p:transition>
    <p:checker dir="vert"/>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iterate>
                                    <p:tmAbs val="0"/>
                                  </p:iterate>
                                  <p:childTnLst>
                                    <p:set>
                                      <p:cBhvr>
                                        <p:cTn id="6" fill="hold"/>
                                        <p:tgtEl>
                                          <p:spTgt spid="134"/>
                                        </p:tgtEl>
                                        <p:attrNameLst>
                                          <p:attrName>style.visibility</p:attrName>
                                        </p:attrNameLst>
                                      </p:cBhvr>
                                      <p:to>
                                        <p:strVal val="visible"/>
                                      </p:to>
                                    </p:set>
                                    <p:animEffect transition="in" filter="wipe(left)">
                                      <p:cBhvr>
                                        <p:cTn id="7" dur="500"/>
                                        <p:tgtEl>
                                          <p:spTgt spid="134"/>
                                        </p:tgtEl>
                                      </p:cBhvr>
                                    </p:animEffect>
                                  </p:childTnLst>
                                </p:cTn>
                              </p:par>
                            </p:childTnLst>
                          </p:cTn>
                        </p:par>
                        <p:par>
                          <p:cTn id="8" fill="hold">
                            <p:stCondLst>
                              <p:cond delay="2500"/>
                            </p:stCondLst>
                            <p:childTnLst>
                              <p:par>
                                <p:cTn id="9" presetID="23" presetClass="entr" presetSubtype="16" fill="hold" grpId="0" nodeType="afterEffect">
                                  <p:stCondLst>
                                    <p:cond delay="1000"/>
                                  </p:stCondLst>
                                  <p:iterate>
                                    <p:tmAbs val="0"/>
                                  </p:iterate>
                                  <p:childTnLst>
                                    <p:set>
                                      <p:cBhvr>
                                        <p:cTn id="10" fill="hold"/>
                                        <p:tgtEl>
                                          <p:spTgt spid="137"/>
                                        </p:tgtEl>
                                        <p:attrNameLst>
                                          <p:attrName>style.visibility</p:attrName>
                                        </p:attrNameLst>
                                      </p:cBhvr>
                                      <p:to>
                                        <p:strVal val="visible"/>
                                      </p:to>
                                    </p:set>
                                    <p:anim calcmode="lin" valueType="num">
                                      <p:cBhvr>
                                        <p:cTn id="11" dur="500" fill="hold"/>
                                        <p:tgtEl>
                                          <p:spTgt spid="137"/>
                                        </p:tgtEl>
                                        <p:attrNameLst>
                                          <p:attrName>ppt_w</p:attrName>
                                        </p:attrNameLst>
                                      </p:cBhvr>
                                      <p:tavLst>
                                        <p:tav tm="0">
                                          <p:val>
                                            <p:strVal val="4*#ppt_w"/>
                                          </p:val>
                                        </p:tav>
                                        <p:tav tm="100000">
                                          <p:val>
                                            <p:strVal val="#ppt_w"/>
                                          </p:val>
                                        </p:tav>
                                      </p:tavLst>
                                    </p:anim>
                                    <p:anim calcmode="lin" valueType="num">
                                      <p:cBhvr>
                                        <p:cTn id="12" dur="500" fill="hold"/>
                                        <p:tgtEl>
                                          <p:spTgt spid="13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advAuto="0"/>
      <p:bldP spid="137"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idx="4294967295"/>
          </p:nvPr>
        </p:nvSpPr>
        <p:spPr>
          <a:xfrm>
            <a:off x="2416968" y="178594"/>
            <a:ext cx="7358064" cy="1714500"/>
          </a:xfrm>
          <a:prstGeom prst="rect">
            <a:avLst/>
          </a:prstGeom>
        </p:spPr>
        <p:txBody>
          <a:bodyPr vert="horz" lIns="0" tIns="0" rIns="0" bIns="0" rtlCol="0" anchor="ctr">
            <a:normAutofit/>
          </a:bodyPr>
          <a:lstStyle/>
          <a:p>
            <a:pPr lvl="0">
              <a:defRPr sz="1800">
                <a:solidFill>
                  <a:srgbClr val="000000"/>
                </a:solidFill>
              </a:defRPr>
            </a:pPr>
            <a:r>
              <a:rPr sz="5906">
                <a:solidFill>
                  <a:srgbClr val="FFFFFF"/>
                </a:solidFill>
              </a:rPr>
              <a:t>Effects</a:t>
            </a:r>
          </a:p>
        </p:txBody>
      </p:sp>
      <p:sp>
        <p:nvSpPr>
          <p:cNvPr id="140" name="Shape 140"/>
          <p:cNvSpPr>
            <a:spLocks noGrp="1"/>
          </p:cNvSpPr>
          <p:nvPr>
            <p:ph type="body" idx="4294967295"/>
          </p:nvPr>
        </p:nvSpPr>
        <p:spPr>
          <a:xfrm>
            <a:off x="2416968" y="1946672"/>
            <a:ext cx="7358064" cy="4018359"/>
          </a:xfrm>
          <a:prstGeom prst="rect">
            <a:avLst/>
          </a:prstGeom>
        </p:spPr>
        <p:txBody>
          <a:bodyPr vert="horz" lIns="0" tIns="0" rIns="0" bIns="0" rtlCol="0" anchor="ctr">
            <a:normAutofit/>
          </a:bodyPr>
          <a:lstStyle>
            <a:lvl1pPr marL="889000" indent="-571500">
              <a:spcBef>
                <a:spcPts val="2400"/>
              </a:spcBef>
              <a:defRPr sz="4200"/>
            </a:lvl1pPr>
          </a:lstStyle>
          <a:p>
            <a:pPr lvl="0">
              <a:defRPr sz="1800">
                <a:solidFill>
                  <a:srgbClr val="000000"/>
                </a:solidFill>
              </a:defRPr>
            </a:pPr>
            <a:r>
              <a:rPr sz="2953">
                <a:solidFill>
                  <a:srgbClr val="FFFFFF"/>
                </a:solidFill>
              </a:rPr>
              <a:t>“father abandoned child, wife abandoned husband, one brother abandoned another, for the plague seemed to strike through breath and sight. And so they died. And no one could be found to bury the dead, for money or friendship.” (Boccoccio)</a:t>
            </a:r>
          </a:p>
        </p:txBody>
      </p:sp>
    </p:spTree>
    <p:extLst>
      <p:ext uri="{BB962C8B-B14F-4D97-AF65-F5344CB8AC3E}">
        <p14:creationId xmlns:p14="http://schemas.microsoft.com/office/powerpoint/2010/main" val="329841653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Black Death</a:t>
            </a:r>
            <a:endParaRPr lang="en-US" dirty="0"/>
          </a:p>
        </p:txBody>
      </p:sp>
      <p:sp>
        <p:nvSpPr>
          <p:cNvPr id="5" name="Subtitle 4"/>
          <p:cNvSpPr>
            <a:spLocks noGrp="1"/>
          </p:cNvSpPr>
          <p:nvPr>
            <p:ph type="subTitle" idx="1"/>
          </p:nvPr>
        </p:nvSpPr>
        <p:spPr/>
        <p:txBody>
          <a:bodyPr/>
          <a:lstStyle/>
          <a:p>
            <a:r>
              <a:rPr lang="en-US" dirty="0" smtClean="0"/>
              <a:t>1347-1351</a:t>
            </a:r>
            <a:endParaRPr lang="en-US" dirty="0"/>
          </a:p>
        </p:txBody>
      </p:sp>
    </p:spTree>
    <p:extLst>
      <p:ext uri="{BB962C8B-B14F-4D97-AF65-F5344CB8AC3E}">
        <p14:creationId xmlns:p14="http://schemas.microsoft.com/office/powerpoint/2010/main" val="4013221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idx="4294967295"/>
          </p:nvPr>
        </p:nvSpPr>
        <p:spPr>
          <a:xfrm>
            <a:off x="2416968" y="178594"/>
            <a:ext cx="7358064" cy="1714500"/>
          </a:xfrm>
          <a:prstGeom prst="rect">
            <a:avLst/>
          </a:prstGeom>
        </p:spPr>
        <p:txBody>
          <a:bodyPr vert="horz" lIns="0" tIns="0" rIns="0" bIns="0" rtlCol="0" anchor="ctr">
            <a:normAutofit/>
          </a:bodyPr>
          <a:lstStyle/>
          <a:p>
            <a:pPr lvl="0">
              <a:defRPr sz="1800">
                <a:solidFill>
                  <a:srgbClr val="000000"/>
                </a:solidFill>
              </a:defRPr>
            </a:pPr>
            <a:r>
              <a:rPr sz="5906">
                <a:solidFill>
                  <a:srgbClr val="FFFFFF"/>
                </a:solidFill>
              </a:rPr>
              <a:t>Effects</a:t>
            </a:r>
          </a:p>
        </p:txBody>
      </p:sp>
      <p:sp>
        <p:nvSpPr>
          <p:cNvPr id="143" name="Shape 143"/>
          <p:cNvSpPr>
            <a:spLocks noGrp="1"/>
          </p:cNvSpPr>
          <p:nvPr>
            <p:ph type="body" idx="4294967295"/>
          </p:nvPr>
        </p:nvSpPr>
        <p:spPr>
          <a:xfrm>
            <a:off x="2416968" y="1946672"/>
            <a:ext cx="7358064" cy="4018359"/>
          </a:xfrm>
          <a:prstGeom prst="rect">
            <a:avLst/>
          </a:prstGeom>
        </p:spPr>
        <p:txBody>
          <a:bodyPr vert="horz" lIns="0" tIns="0" rIns="0" bIns="0" rtlCol="0" anchor="ctr">
            <a:normAutofit/>
          </a:bodyPr>
          <a:lstStyle/>
          <a:p>
            <a:pPr marL="589338" indent="-401822">
              <a:spcBef>
                <a:spcPts val="1687"/>
              </a:spcBef>
              <a:defRPr sz="1800">
                <a:solidFill>
                  <a:srgbClr val="000000"/>
                </a:solidFill>
              </a:defRPr>
            </a:pPr>
            <a:r>
              <a:rPr sz="2953">
                <a:solidFill>
                  <a:srgbClr val="FFFFFF"/>
                </a:solidFill>
              </a:rPr>
              <a:t>Trade declined</a:t>
            </a:r>
          </a:p>
          <a:p>
            <a:pPr marL="589338" indent="-401822">
              <a:spcBef>
                <a:spcPts val="1687"/>
              </a:spcBef>
              <a:defRPr sz="1800">
                <a:solidFill>
                  <a:srgbClr val="000000"/>
                </a:solidFill>
              </a:defRPr>
            </a:pPr>
            <a:r>
              <a:rPr sz="2953">
                <a:solidFill>
                  <a:srgbClr val="FFFFFF"/>
                </a:solidFill>
              </a:rPr>
              <a:t>Shortage of workers (town populations decline)</a:t>
            </a:r>
          </a:p>
          <a:p>
            <a:pPr marL="589338" indent="-401822">
              <a:spcBef>
                <a:spcPts val="1687"/>
              </a:spcBef>
              <a:defRPr sz="1800">
                <a:solidFill>
                  <a:srgbClr val="000000"/>
                </a:solidFill>
              </a:defRPr>
            </a:pPr>
            <a:r>
              <a:rPr sz="2953">
                <a:solidFill>
                  <a:srgbClr val="FFFFFF"/>
                </a:solidFill>
              </a:rPr>
              <a:t>Rise in the price of labor</a:t>
            </a:r>
          </a:p>
          <a:p>
            <a:pPr marL="589338" indent="-401822">
              <a:spcBef>
                <a:spcPts val="1687"/>
              </a:spcBef>
              <a:defRPr sz="1800">
                <a:solidFill>
                  <a:srgbClr val="000000"/>
                </a:solidFill>
              </a:defRPr>
            </a:pPr>
            <a:r>
              <a:rPr sz="2953">
                <a:solidFill>
                  <a:srgbClr val="FFFFFF"/>
                </a:solidFill>
              </a:rPr>
              <a:t>Lowered demand for food=falling prices</a:t>
            </a:r>
          </a:p>
        </p:txBody>
      </p:sp>
    </p:spTree>
    <p:extLst>
      <p:ext uri="{BB962C8B-B14F-4D97-AF65-F5344CB8AC3E}">
        <p14:creationId xmlns:p14="http://schemas.microsoft.com/office/powerpoint/2010/main" val="366239371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idx="4294967295"/>
          </p:nvPr>
        </p:nvSpPr>
        <p:spPr>
          <a:xfrm>
            <a:off x="2416968" y="178594"/>
            <a:ext cx="7358064" cy="1714500"/>
          </a:xfrm>
          <a:prstGeom prst="rect">
            <a:avLst/>
          </a:prstGeom>
        </p:spPr>
        <p:txBody>
          <a:bodyPr vert="horz" lIns="0" tIns="0" rIns="0" bIns="0" rtlCol="0" anchor="ctr">
            <a:normAutofit/>
          </a:bodyPr>
          <a:lstStyle/>
          <a:p>
            <a:pPr lvl="0">
              <a:defRPr sz="1800">
                <a:solidFill>
                  <a:srgbClr val="000000"/>
                </a:solidFill>
              </a:defRPr>
            </a:pPr>
            <a:r>
              <a:rPr sz="5906">
                <a:solidFill>
                  <a:srgbClr val="FFFFFF"/>
                </a:solidFill>
              </a:rPr>
              <a:t>Effects</a:t>
            </a:r>
          </a:p>
        </p:txBody>
      </p:sp>
      <p:sp>
        <p:nvSpPr>
          <p:cNvPr id="146" name="Shape 146"/>
          <p:cNvSpPr>
            <a:spLocks noGrp="1"/>
          </p:cNvSpPr>
          <p:nvPr>
            <p:ph type="body" idx="4294967295"/>
          </p:nvPr>
        </p:nvSpPr>
        <p:spPr>
          <a:xfrm>
            <a:off x="2416968" y="1946672"/>
            <a:ext cx="7358064" cy="4018359"/>
          </a:xfrm>
          <a:prstGeom prst="rect">
            <a:avLst/>
          </a:prstGeom>
        </p:spPr>
        <p:txBody>
          <a:bodyPr vert="horz" lIns="0" tIns="0" rIns="0" bIns="0" rtlCol="0" anchor="ctr">
            <a:normAutofit/>
          </a:bodyPr>
          <a:lstStyle/>
          <a:p>
            <a:pPr marL="589338" indent="-401822">
              <a:spcBef>
                <a:spcPts val="1687"/>
              </a:spcBef>
              <a:defRPr sz="1800">
                <a:solidFill>
                  <a:srgbClr val="000000"/>
                </a:solidFill>
              </a:defRPr>
            </a:pPr>
            <a:r>
              <a:rPr sz="2953">
                <a:solidFill>
                  <a:srgbClr val="FFFFFF"/>
                </a:solidFill>
              </a:rPr>
              <a:t>Church lost prestige (prayers and penance failed to stop the plague)</a:t>
            </a:r>
          </a:p>
          <a:p>
            <a:pPr marL="589338" indent="-401822">
              <a:spcBef>
                <a:spcPts val="1687"/>
              </a:spcBef>
              <a:defRPr sz="1800">
                <a:solidFill>
                  <a:srgbClr val="000000"/>
                </a:solidFill>
              </a:defRPr>
            </a:pPr>
            <a:r>
              <a:rPr sz="2953">
                <a:solidFill>
                  <a:srgbClr val="FFFFFF"/>
                </a:solidFill>
              </a:rPr>
              <a:t>Complete disillusionment in the church and it’s leaders.</a:t>
            </a:r>
          </a:p>
          <a:p>
            <a:pPr marL="901866" lvl="1" indent="-401822">
              <a:spcBef>
                <a:spcPts val="1687"/>
              </a:spcBef>
              <a:defRPr sz="1800">
                <a:solidFill>
                  <a:srgbClr val="000000"/>
                </a:solidFill>
              </a:defRPr>
            </a:pPr>
            <a:r>
              <a:rPr>
                <a:solidFill>
                  <a:srgbClr val="FFFFFF"/>
                </a:solidFill>
              </a:rPr>
              <a:t>God was punishing the people</a:t>
            </a:r>
          </a:p>
        </p:txBody>
      </p:sp>
    </p:spTree>
    <p:extLst>
      <p:ext uri="{BB962C8B-B14F-4D97-AF65-F5344CB8AC3E}">
        <p14:creationId xmlns:p14="http://schemas.microsoft.com/office/powerpoint/2010/main" val="191423409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idx="4294967295"/>
          </p:nvPr>
        </p:nvSpPr>
        <p:spPr>
          <a:xfrm>
            <a:off x="2416968" y="178594"/>
            <a:ext cx="7358064" cy="1714500"/>
          </a:xfrm>
          <a:prstGeom prst="rect">
            <a:avLst/>
          </a:prstGeom>
        </p:spPr>
        <p:txBody>
          <a:bodyPr vert="horz" lIns="0" tIns="0" rIns="0" bIns="0" rtlCol="0" anchor="ctr">
            <a:normAutofit/>
          </a:bodyPr>
          <a:lstStyle/>
          <a:p>
            <a:pPr lvl="0">
              <a:defRPr sz="1800">
                <a:solidFill>
                  <a:srgbClr val="000000"/>
                </a:solidFill>
              </a:defRPr>
            </a:pPr>
            <a:r>
              <a:rPr sz="5906">
                <a:solidFill>
                  <a:srgbClr val="FFFFFF"/>
                </a:solidFill>
              </a:rPr>
              <a:t>Effects</a:t>
            </a:r>
          </a:p>
        </p:txBody>
      </p:sp>
      <p:sp>
        <p:nvSpPr>
          <p:cNvPr id="149" name="Shape 149"/>
          <p:cNvSpPr>
            <a:spLocks noGrp="1"/>
          </p:cNvSpPr>
          <p:nvPr>
            <p:ph type="body" idx="4294967295"/>
          </p:nvPr>
        </p:nvSpPr>
        <p:spPr>
          <a:xfrm>
            <a:off x="2416968" y="1946672"/>
            <a:ext cx="7358064" cy="4018359"/>
          </a:xfrm>
          <a:prstGeom prst="rect">
            <a:avLst/>
          </a:prstGeom>
        </p:spPr>
        <p:txBody>
          <a:bodyPr vert="horz" lIns="0" tIns="0" rIns="0" bIns="0" rtlCol="0" anchor="ctr">
            <a:normAutofit/>
          </a:bodyPr>
          <a:lstStyle/>
          <a:p>
            <a:pPr marL="589338" indent="-401822">
              <a:spcBef>
                <a:spcPts val="1687"/>
              </a:spcBef>
              <a:defRPr sz="1800">
                <a:solidFill>
                  <a:srgbClr val="000000"/>
                </a:solidFill>
              </a:defRPr>
            </a:pPr>
            <a:r>
              <a:rPr sz="2953">
                <a:solidFill>
                  <a:srgbClr val="FFFFFF"/>
                </a:solidFill>
              </a:rPr>
              <a:t>Art and literature reflect the awareness of death</a:t>
            </a:r>
          </a:p>
          <a:p>
            <a:pPr marL="589338" indent="-401822">
              <a:spcBef>
                <a:spcPts val="1687"/>
              </a:spcBef>
              <a:defRPr sz="1800">
                <a:solidFill>
                  <a:srgbClr val="000000"/>
                </a:solidFill>
              </a:defRPr>
            </a:pPr>
            <a:r>
              <a:rPr sz="2953">
                <a:solidFill>
                  <a:srgbClr val="FFFFFF"/>
                </a:solidFill>
              </a:rPr>
              <a:t>Sought pleasure and self- indulgence</a:t>
            </a:r>
          </a:p>
          <a:p>
            <a:pPr marL="901866" lvl="1" indent="-401822">
              <a:spcBef>
                <a:spcPts val="1687"/>
              </a:spcBef>
              <a:defRPr sz="1800">
                <a:solidFill>
                  <a:srgbClr val="000000"/>
                </a:solidFill>
              </a:defRPr>
            </a:pPr>
            <a:r>
              <a:rPr>
                <a:solidFill>
                  <a:srgbClr val="FFFFFF"/>
                </a:solidFill>
              </a:rPr>
              <a:t>“Eat, Drink, and be Merry for tomorrow you may die!” the original YOLO</a:t>
            </a:r>
          </a:p>
        </p:txBody>
      </p:sp>
    </p:spTree>
    <p:extLst>
      <p:ext uri="{BB962C8B-B14F-4D97-AF65-F5344CB8AC3E}">
        <p14:creationId xmlns:p14="http://schemas.microsoft.com/office/powerpoint/2010/main" val="421429328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1827609" y="455414"/>
            <a:ext cx="8626078" cy="14714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57150" algn="l">
              <a:spcBef>
                <a:spcPts val="4100"/>
              </a:spcBef>
              <a:defRPr sz="6800" b="1">
                <a:effectLst>
                  <a:outerShdw blurRad="12700" dist="38100" dir="2700000" rotWithShape="0">
                    <a:srgbClr val="FFFFFF"/>
                  </a:outerShdw>
                </a:effectLst>
                <a:latin typeface="Lucida Grande"/>
                <a:ea typeface="Lucida Grande"/>
                <a:cs typeface="Lucida Grande"/>
                <a:sym typeface="Lucida Grande"/>
              </a:defRPr>
            </a:lvl1pPr>
          </a:lstStyle>
          <a:p>
            <a:pPr lvl="0">
              <a:defRPr sz="1800" b="0">
                <a:effectLst/>
              </a:defRPr>
            </a:pPr>
            <a:r>
              <a:rPr sz="4781"/>
              <a:t>From the Toggenburg Bible, 1411</a:t>
            </a:r>
          </a:p>
        </p:txBody>
      </p:sp>
      <p:pic>
        <p:nvPicPr>
          <p:cNvPr id="152" name="image.jpg"/>
          <p:cNvPicPr/>
          <p:nvPr/>
        </p:nvPicPr>
        <p:blipFill>
          <a:blip r:embed="rId2">
            <a:extLst/>
          </a:blip>
          <a:stretch>
            <a:fillRect/>
          </a:stretch>
        </p:blipFill>
        <p:spPr>
          <a:xfrm>
            <a:off x="2818805" y="2077268"/>
            <a:ext cx="6554391" cy="4412382"/>
          </a:xfrm>
          <a:prstGeom prst="rect">
            <a:avLst/>
          </a:prstGeom>
          <a:ln>
            <a:solidFill>
              <a:srgbClr val="FF3300"/>
            </a:solidFill>
            <a:round/>
          </a:ln>
        </p:spPr>
      </p:pic>
    </p:spTree>
    <p:extLst>
      <p:ext uri="{BB962C8B-B14F-4D97-AF65-F5344CB8AC3E}">
        <p14:creationId xmlns:p14="http://schemas.microsoft.com/office/powerpoint/2010/main" val="37999624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p:nvPr/>
        </p:nvSpPr>
        <p:spPr>
          <a:xfrm>
            <a:off x="2515196" y="592708"/>
            <a:ext cx="7331273" cy="7357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57150" algn="l">
              <a:spcBef>
                <a:spcPts val="4100"/>
              </a:spcBef>
              <a:defRPr sz="6800" b="1">
                <a:effectLst>
                  <a:outerShdw blurRad="12700" dist="38100" dir="2700000" rotWithShape="0">
                    <a:srgbClr val="FFFFFF"/>
                  </a:outerShdw>
                </a:effectLst>
                <a:latin typeface="Lucida Grande"/>
                <a:ea typeface="Lucida Grande"/>
                <a:cs typeface="Lucida Grande"/>
                <a:sym typeface="Lucida Grande"/>
              </a:defRPr>
            </a:lvl1pPr>
          </a:lstStyle>
          <a:p>
            <a:pPr lvl="0">
              <a:defRPr sz="1800" b="0">
                <a:effectLst/>
              </a:defRPr>
            </a:pPr>
            <a:r>
              <a:rPr sz="4781"/>
              <a:t>Medieval Art &amp; the Plague</a:t>
            </a:r>
          </a:p>
        </p:txBody>
      </p:sp>
      <p:pic>
        <p:nvPicPr>
          <p:cNvPr id="155" name="image.png"/>
          <p:cNvPicPr/>
          <p:nvPr/>
        </p:nvPicPr>
        <p:blipFill>
          <a:blip r:embed="rId2">
            <a:extLst/>
          </a:blip>
          <a:stretch>
            <a:fillRect/>
          </a:stretch>
        </p:blipFill>
        <p:spPr>
          <a:xfrm>
            <a:off x="2247305" y="2207866"/>
            <a:ext cx="7697391" cy="4154537"/>
          </a:xfrm>
          <a:prstGeom prst="rect">
            <a:avLst/>
          </a:prstGeom>
          <a:ln>
            <a:solidFill>
              <a:srgbClr val="FF3300"/>
            </a:solidFill>
            <a:round/>
          </a:ln>
        </p:spPr>
      </p:pic>
    </p:spTree>
    <p:extLst>
      <p:ext uri="{BB962C8B-B14F-4D97-AF65-F5344CB8AC3E}">
        <p14:creationId xmlns:p14="http://schemas.microsoft.com/office/powerpoint/2010/main" val="330323788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2434828" y="535781"/>
            <a:ext cx="7331273" cy="14714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40182">
              <a:spcBef>
                <a:spcPts val="2883"/>
              </a:spcBef>
              <a:defRPr sz="1800"/>
            </a:pPr>
            <a:r>
              <a:rPr sz="4781" b="1">
                <a:effectLst>
                  <a:outerShdw blurRad="12700" dist="38100" dir="2700000" rotWithShape="0">
                    <a:srgbClr val="FFFFFF"/>
                  </a:outerShdw>
                </a:effectLst>
                <a:latin typeface="Lucida Grande"/>
                <a:ea typeface="Lucida Grande"/>
                <a:cs typeface="Lucida Grande"/>
                <a:sym typeface="Lucida Grande"/>
              </a:rPr>
              <a:t>Death Triumphant !:</a:t>
            </a:r>
            <a:br>
              <a:rPr sz="4781" b="1">
                <a:effectLst>
                  <a:outerShdw blurRad="12700" dist="38100" dir="2700000" rotWithShape="0">
                    <a:srgbClr val="FFFFFF"/>
                  </a:outerShdw>
                </a:effectLst>
                <a:latin typeface="Lucida Grande"/>
                <a:ea typeface="Lucida Grande"/>
                <a:cs typeface="Lucida Grande"/>
                <a:sym typeface="Lucida Grande"/>
              </a:rPr>
            </a:br>
            <a:r>
              <a:rPr sz="4781" b="1">
                <a:effectLst>
                  <a:outerShdw blurRad="12700" dist="38100" dir="2700000" rotWithShape="0">
                    <a:srgbClr val="FFFFFF"/>
                  </a:outerShdw>
                </a:effectLst>
                <a:latin typeface="Lucida Grande"/>
                <a:ea typeface="Lucida Grande"/>
                <a:cs typeface="Lucida Grande"/>
                <a:sym typeface="Lucida Grande"/>
              </a:rPr>
              <a:t>A Major Artistic Theme</a:t>
            </a:r>
          </a:p>
        </p:txBody>
      </p:sp>
      <p:pic>
        <p:nvPicPr>
          <p:cNvPr id="158" name="image.jpg"/>
          <p:cNvPicPr/>
          <p:nvPr/>
        </p:nvPicPr>
        <p:blipFill>
          <a:blip r:embed="rId2">
            <a:extLst/>
          </a:blip>
          <a:srcRect t="1445" r="1484"/>
          <a:stretch>
            <a:fillRect/>
          </a:stretch>
        </p:blipFill>
        <p:spPr>
          <a:xfrm>
            <a:off x="3426024" y="2685603"/>
            <a:ext cx="5331023" cy="3727029"/>
          </a:xfrm>
          <a:prstGeom prst="rect">
            <a:avLst/>
          </a:prstGeom>
          <a:ln>
            <a:solidFill>
              <a:srgbClr val="FF3300"/>
            </a:solidFill>
            <a:round/>
          </a:ln>
        </p:spPr>
      </p:pic>
    </p:spTree>
    <p:extLst>
      <p:ext uri="{BB962C8B-B14F-4D97-AF65-F5344CB8AC3E}">
        <p14:creationId xmlns:p14="http://schemas.microsoft.com/office/powerpoint/2010/main" val="410020139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p:nvPr/>
        </p:nvSpPr>
        <p:spPr>
          <a:xfrm>
            <a:off x="2515196" y="455414"/>
            <a:ext cx="7331273" cy="7357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57150" algn="l">
              <a:spcBef>
                <a:spcPts val="4100"/>
              </a:spcBef>
              <a:defRPr sz="6800" b="1">
                <a:effectLst>
                  <a:outerShdw blurRad="12700" dist="38100" dir="2700000" rotWithShape="0">
                    <a:srgbClr val="FFFFFF"/>
                  </a:outerShdw>
                </a:effectLst>
                <a:latin typeface="Lucida Grande"/>
                <a:ea typeface="Lucida Grande"/>
                <a:cs typeface="Lucida Grande"/>
                <a:sym typeface="Lucida Grande"/>
              </a:defRPr>
            </a:lvl1pPr>
          </a:lstStyle>
          <a:p>
            <a:pPr lvl="0">
              <a:defRPr sz="1800" b="0">
                <a:effectLst/>
              </a:defRPr>
            </a:pPr>
            <a:r>
              <a:rPr sz="4781"/>
              <a:t>Medieval Art &amp; the Plague</a:t>
            </a:r>
          </a:p>
        </p:txBody>
      </p:sp>
      <p:pic>
        <p:nvPicPr>
          <p:cNvPr id="161" name="image.png"/>
          <p:cNvPicPr/>
          <p:nvPr/>
        </p:nvPicPr>
        <p:blipFill>
          <a:blip r:embed="rId2">
            <a:extLst/>
          </a:blip>
          <a:stretch>
            <a:fillRect/>
          </a:stretch>
        </p:blipFill>
        <p:spPr>
          <a:xfrm>
            <a:off x="1220391" y="534665"/>
            <a:ext cx="2542729" cy="2077269"/>
          </a:xfrm>
          <a:prstGeom prst="rect">
            <a:avLst/>
          </a:prstGeom>
          <a:ln w="12700">
            <a:miter lim="400000"/>
          </a:ln>
        </p:spPr>
      </p:pic>
      <p:pic>
        <p:nvPicPr>
          <p:cNvPr id="162" name="image.png"/>
          <p:cNvPicPr/>
          <p:nvPr/>
        </p:nvPicPr>
        <p:blipFill>
          <a:blip r:embed="rId3">
            <a:extLst/>
          </a:blip>
          <a:stretch>
            <a:fillRect/>
          </a:stretch>
        </p:blipFill>
        <p:spPr>
          <a:xfrm>
            <a:off x="5970985" y="2312789"/>
            <a:ext cx="3472533" cy="4328666"/>
          </a:xfrm>
          <a:prstGeom prst="rect">
            <a:avLst/>
          </a:prstGeom>
          <a:ln>
            <a:solidFill>
              <a:srgbClr val="FF3300"/>
            </a:solidFill>
            <a:round/>
          </a:ln>
        </p:spPr>
      </p:pic>
      <p:sp>
        <p:nvSpPr>
          <p:cNvPr id="163" name="Shape 163"/>
          <p:cNvSpPr/>
          <p:nvPr/>
        </p:nvSpPr>
        <p:spPr>
          <a:xfrm>
            <a:off x="2825502" y="4528468"/>
            <a:ext cx="2299027" cy="82240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indent="40182">
              <a:defRPr sz="1800"/>
            </a:pPr>
            <a:r>
              <a:rPr sz="2672">
                <a:solidFill>
                  <a:srgbClr val="FFE8A9"/>
                </a:solidFill>
                <a:latin typeface="Comic Sans MS Bold"/>
                <a:ea typeface="Comic Sans MS Bold"/>
                <a:cs typeface="Comic Sans MS Bold"/>
                <a:sym typeface="Comic Sans MS Bold"/>
              </a:rPr>
              <a:t>An obsession </a:t>
            </a:r>
            <a:br>
              <a:rPr sz="2672">
                <a:solidFill>
                  <a:srgbClr val="FFE8A9"/>
                </a:solidFill>
                <a:latin typeface="Comic Sans MS Bold"/>
                <a:ea typeface="Comic Sans MS Bold"/>
                <a:cs typeface="Comic Sans MS Bold"/>
                <a:sym typeface="Comic Sans MS Bold"/>
              </a:rPr>
            </a:br>
            <a:r>
              <a:rPr sz="2672">
                <a:solidFill>
                  <a:srgbClr val="FFE8A9"/>
                </a:solidFill>
                <a:latin typeface="Comic Sans MS Bold"/>
                <a:ea typeface="Comic Sans MS Bold"/>
                <a:cs typeface="Comic Sans MS Bold"/>
                <a:sym typeface="Comic Sans MS Bold"/>
              </a:rPr>
              <a:t>with </a:t>
            </a:r>
            <a:r>
              <a:rPr sz="2672">
                <a:solidFill>
                  <a:srgbClr val="FF3300"/>
                </a:solidFill>
                <a:latin typeface="Comic Sans MS Bold"/>
                <a:ea typeface="Comic Sans MS Bold"/>
                <a:cs typeface="Comic Sans MS Bold"/>
                <a:sym typeface="Comic Sans MS Bold"/>
              </a:rPr>
              <a:t>death</a:t>
            </a:r>
            <a:r>
              <a:rPr sz="2672">
                <a:solidFill>
                  <a:srgbClr val="FFE8A9"/>
                </a:solidFill>
                <a:latin typeface="Comic Sans MS Bold"/>
                <a:ea typeface="Comic Sans MS Bold"/>
                <a:cs typeface="Comic Sans MS Bold"/>
                <a:sym typeface="Comic Sans MS Bold"/>
              </a:rPr>
              <a:t>.</a:t>
            </a:r>
          </a:p>
        </p:txBody>
      </p:sp>
      <p:pic>
        <p:nvPicPr>
          <p:cNvPr id="164" name="image.png"/>
          <p:cNvPicPr/>
          <p:nvPr/>
        </p:nvPicPr>
        <p:blipFill>
          <a:blip r:embed="rId4">
            <a:extLst/>
          </a:blip>
          <a:stretch>
            <a:fillRect/>
          </a:stretch>
        </p:blipFill>
        <p:spPr>
          <a:xfrm>
            <a:off x="10060781" y="6170414"/>
            <a:ext cx="303609" cy="303609"/>
          </a:xfrm>
          <a:prstGeom prst="rect">
            <a:avLst/>
          </a:prstGeom>
          <a:ln w="12700">
            <a:miter lim="400000"/>
          </a:ln>
        </p:spPr>
      </p:pic>
    </p:spTree>
    <p:extLst>
      <p:ext uri="{BB962C8B-B14F-4D97-AF65-F5344CB8AC3E}">
        <p14:creationId xmlns:p14="http://schemas.microsoft.com/office/powerpoint/2010/main" val="139175397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iterate>
                                    <p:tmAbs val="0"/>
                                  </p:iterate>
                                  <p:childTnLst>
                                    <p:set>
                                      <p:cBhvr>
                                        <p:cTn id="6" fill="hold"/>
                                        <p:tgtEl>
                                          <p:spTgt spid="162"/>
                                        </p:tgtEl>
                                        <p:attrNameLst>
                                          <p:attrName>style.visibility</p:attrName>
                                        </p:attrNameLst>
                                      </p:cBhvr>
                                      <p:to>
                                        <p:strVal val="visible"/>
                                      </p:to>
                                    </p:set>
                                  </p:childTnLst>
                                </p:cTn>
                              </p:par>
                            </p:childTnLst>
                          </p:cTn>
                        </p:par>
                        <p:par>
                          <p:cTn id="7" fill="hold">
                            <p:stCondLst>
                              <p:cond delay="500"/>
                            </p:stCondLst>
                            <p:childTnLst>
                              <p:par>
                                <p:cTn id="8" presetID="22" presetClass="entr" presetSubtype="1" fill="hold" grpId="0" nodeType="afterEffect">
                                  <p:stCondLst>
                                    <p:cond delay="1000"/>
                                  </p:stCondLst>
                                  <p:iterate>
                                    <p:tmAbs val="0"/>
                                  </p:iterate>
                                  <p:childTnLst>
                                    <p:set>
                                      <p:cBhvr>
                                        <p:cTn id="9" fill="hold"/>
                                        <p:tgtEl>
                                          <p:spTgt spid="161"/>
                                        </p:tgtEl>
                                        <p:attrNameLst>
                                          <p:attrName>style.visibility</p:attrName>
                                        </p:attrNameLst>
                                      </p:cBhvr>
                                      <p:to>
                                        <p:strVal val="visible"/>
                                      </p:to>
                                    </p:set>
                                    <p:animEffect transition="in" filter="wipe(up)">
                                      <p:cBhvr>
                                        <p:cTn id="10"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advAuto="0"/>
      <p:bldP spid="162"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p:nvPr/>
        </p:nvSpPr>
        <p:spPr>
          <a:xfrm>
            <a:off x="2818805" y="622846"/>
            <a:ext cx="6563320" cy="7357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57150" algn="l">
              <a:spcBef>
                <a:spcPts val="4100"/>
              </a:spcBef>
              <a:defRPr sz="6800" b="1">
                <a:effectLst>
                  <a:outerShdw blurRad="12700" dist="38100" dir="2700000" rotWithShape="0">
                    <a:srgbClr val="FFFFFF"/>
                  </a:outerShdw>
                </a:effectLst>
                <a:latin typeface="Lucida Grande"/>
                <a:ea typeface="Lucida Grande"/>
                <a:cs typeface="Lucida Grande"/>
                <a:sym typeface="Lucida Grande"/>
              </a:defRPr>
            </a:lvl1pPr>
          </a:lstStyle>
          <a:p>
            <a:pPr lvl="0">
              <a:defRPr sz="1800" b="0">
                <a:effectLst/>
              </a:defRPr>
            </a:pPr>
            <a:r>
              <a:rPr sz="4781"/>
              <a:t>The Danse Macabre</a:t>
            </a:r>
          </a:p>
        </p:txBody>
      </p:sp>
      <p:pic>
        <p:nvPicPr>
          <p:cNvPr id="167" name="image.jpg"/>
          <p:cNvPicPr/>
          <p:nvPr/>
        </p:nvPicPr>
        <p:blipFill>
          <a:blip r:embed="rId2">
            <a:extLst/>
          </a:blip>
          <a:stretch>
            <a:fillRect/>
          </a:stretch>
        </p:blipFill>
        <p:spPr>
          <a:xfrm>
            <a:off x="3506391" y="1830586"/>
            <a:ext cx="5179219" cy="3901158"/>
          </a:xfrm>
          <a:prstGeom prst="rect">
            <a:avLst/>
          </a:prstGeom>
          <a:ln>
            <a:solidFill>
              <a:srgbClr val="FF3300"/>
            </a:solidFill>
            <a:round/>
          </a:ln>
        </p:spPr>
      </p:pic>
    </p:spTree>
    <p:extLst>
      <p:ext uri="{BB962C8B-B14F-4D97-AF65-F5344CB8AC3E}">
        <p14:creationId xmlns:p14="http://schemas.microsoft.com/office/powerpoint/2010/main" val="184223075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p:nvPr/>
        </p:nvSpPr>
        <p:spPr>
          <a:xfrm>
            <a:off x="2515196" y="455414"/>
            <a:ext cx="7331273" cy="7357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57150" algn="l">
              <a:spcBef>
                <a:spcPts val="4100"/>
              </a:spcBef>
              <a:defRPr sz="6800" b="1">
                <a:effectLst>
                  <a:outerShdw blurRad="12700" dist="38100" dir="2700000" rotWithShape="0">
                    <a:srgbClr val="FFFFFF"/>
                  </a:outerShdw>
                </a:effectLst>
                <a:latin typeface="Lucida Grande"/>
                <a:ea typeface="Lucida Grande"/>
                <a:cs typeface="Lucida Grande"/>
                <a:sym typeface="Lucida Grande"/>
              </a:defRPr>
            </a:lvl1pPr>
          </a:lstStyle>
          <a:p>
            <a:pPr lvl="0">
              <a:defRPr sz="1800" b="0">
                <a:effectLst/>
              </a:defRPr>
            </a:pPr>
            <a:r>
              <a:rPr sz="4781"/>
              <a:t>Medieval Art &amp; the Plague</a:t>
            </a:r>
          </a:p>
        </p:txBody>
      </p:sp>
      <p:pic>
        <p:nvPicPr>
          <p:cNvPr id="170" name="image.png"/>
          <p:cNvPicPr/>
          <p:nvPr/>
        </p:nvPicPr>
        <p:blipFill>
          <a:blip r:embed="rId2">
            <a:extLst/>
          </a:blip>
          <a:stretch>
            <a:fillRect/>
          </a:stretch>
        </p:blipFill>
        <p:spPr>
          <a:xfrm>
            <a:off x="3631406" y="1964532"/>
            <a:ext cx="5107781" cy="2899916"/>
          </a:xfrm>
          <a:prstGeom prst="rect">
            <a:avLst/>
          </a:prstGeom>
          <a:ln>
            <a:solidFill>
              <a:srgbClr val="FF3300"/>
            </a:solidFill>
            <a:round/>
          </a:ln>
        </p:spPr>
      </p:pic>
      <p:sp>
        <p:nvSpPr>
          <p:cNvPr id="171" name="Shape 171"/>
          <p:cNvSpPr/>
          <p:nvPr/>
        </p:nvSpPr>
        <p:spPr>
          <a:xfrm>
            <a:off x="3810000" y="5149081"/>
            <a:ext cx="4964906" cy="13849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57150" algn="l">
              <a:defRPr sz="6400" b="1">
                <a:solidFill>
                  <a:srgbClr val="FF0000"/>
                </a:solidFill>
                <a:latin typeface="Lucida Grande"/>
                <a:ea typeface="Lucida Grande"/>
                <a:cs typeface="Lucida Grande"/>
                <a:sym typeface="Lucida Grande"/>
              </a:defRPr>
            </a:lvl1pPr>
          </a:lstStyle>
          <a:p>
            <a:pPr lvl="0">
              <a:defRPr sz="1800" b="0">
                <a:solidFill>
                  <a:srgbClr val="000000"/>
                </a:solidFill>
              </a:defRPr>
            </a:pPr>
            <a:r>
              <a:rPr sz="4500"/>
              <a:t>Bring out your dead!</a:t>
            </a:r>
          </a:p>
        </p:txBody>
      </p:sp>
    </p:spTree>
    <p:extLst>
      <p:ext uri="{BB962C8B-B14F-4D97-AF65-F5344CB8AC3E}">
        <p14:creationId xmlns:p14="http://schemas.microsoft.com/office/powerpoint/2010/main" val="117230978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
                                  </p:stCondLst>
                                  <p:iterate>
                                    <p:tmAbs val="0"/>
                                  </p:iterate>
                                  <p:childTnLst>
                                    <p:set>
                                      <p:cBhvr>
                                        <p:cTn id="6" fill="hold"/>
                                        <p:tgtEl>
                                          <p:spTgt spid="170"/>
                                        </p:tgtEl>
                                        <p:attrNameLst>
                                          <p:attrName>style.visibility</p:attrName>
                                        </p:attrNameLst>
                                      </p:cBhvr>
                                      <p:to>
                                        <p:strVal val="visible"/>
                                      </p:to>
                                    </p:set>
                                  </p:childTnLst>
                                </p:cTn>
                              </p:par>
                            </p:childTnLst>
                          </p:cTn>
                        </p:par>
                        <p:par>
                          <p:cTn id="7" fill="hold">
                            <p:stCondLst>
                              <p:cond delay="1"/>
                            </p:stCondLst>
                            <p:childTnLst>
                              <p:par>
                                <p:cTn id="8" presetID="22" presetClass="entr" presetSubtype="8" fill="hold" grpId="0" nodeType="afterEffect">
                                  <p:stCondLst>
                                    <p:cond delay="3000"/>
                                  </p:stCondLst>
                                  <p:iterate>
                                    <p:tmAbs val="0"/>
                                  </p:iterate>
                                  <p:childTnLst>
                                    <p:set>
                                      <p:cBhvr>
                                        <p:cTn id="9" fill="hold"/>
                                        <p:tgtEl>
                                          <p:spTgt spid="171"/>
                                        </p:tgtEl>
                                        <p:attrNameLst>
                                          <p:attrName>style.visibility</p:attrName>
                                        </p:attrNameLst>
                                      </p:cBhvr>
                                      <p:to>
                                        <p:strVal val="visible"/>
                                      </p:to>
                                    </p:set>
                                    <p:animEffect transition="in" filter="wipe(left)">
                                      <p:cBhvr>
                                        <p:cTn id="10"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advAuto="0"/>
      <p:bldP spid="171"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Peasant Revolts</a:t>
            </a:r>
            <a:endParaRPr lang="en-US" dirty="0"/>
          </a:p>
        </p:txBody>
      </p:sp>
      <p:sp>
        <p:nvSpPr>
          <p:cNvPr id="3" name="Content Placeholder 2"/>
          <p:cNvSpPr>
            <a:spLocks noGrp="1"/>
          </p:cNvSpPr>
          <p:nvPr>
            <p:ph idx="1"/>
          </p:nvPr>
        </p:nvSpPr>
        <p:spPr/>
        <p:txBody>
          <a:bodyPr/>
          <a:lstStyle/>
          <a:p>
            <a:r>
              <a:rPr lang="en-US" dirty="0" smtClean="0"/>
              <a:t>Due to the labor shortage (plague) lords wanted peasants to work more</a:t>
            </a:r>
          </a:p>
          <a:p>
            <a:r>
              <a:rPr lang="en-US" dirty="0" smtClean="0"/>
              <a:t>Peasants wanted more money</a:t>
            </a:r>
          </a:p>
          <a:p>
            <a:r>
              <a:rPr lang="en-US" dirty="0" smtClean="0"/>
              <a:t>Peasants begin to burn houses and fields in protest</a:t>
            </a:r>
            <a:endParaRPr lang="en-US" dirty="0"/>
          </a:p>
        </p:txBody>
      </p:sp>
    </p:spTree>
    <p:extLst>
      <p:ext uri="{BB962C8B-B14F-4D97-AF65-F5344CB8AC3E}">
        <p14:creationId xmlns:p14="http://schemas.microsoft.com/office/powerpoint/2010/main" val="1259331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idx="4294967295"/>
          </p:nvPr>
        </p:nvSpPr>
        <p:spPr>
          <a:xfrm>
            <a:off x="2416968" y="178594"/>
            <a:ext cx="7358064" cy="1714500"/>
          </a:xfrm>
          <a:prstGeom prst="rect">
            <a:avLst/>
          </a:prstGeom>
        </p:spPr>
        <p:txBody>
          <a:bodyPr vert="horz" lIns="0" tIns="0" rIns="0" bIns="0" rtlCol="0" anchor="ctr">
            <a:normAutofit/>
          </a:bodyPr>
          <a:lstStyle>
            <a:lvl1pPr defTabSz="868680">
              <a:defRPr sz="7979">
                <a:solidFill>
                  <a:srgbClr val="A40800"/>
                </a:solidFill>
              </a:defRPr>
            </a:lvl1pPr>
          </a:lstStyle>
          <a:p>
            <a:pPr lvl="0">
              <a:defRPr sz="1800">
                <a:solidFill>
                  <a:srgbClr val="000000"/>
                </a:solidFill>
              </a:defRPr>
            </a:pPr>
            <a:r>
              <a:rPr sz="5610" dirty="0">
                <a:solidFill>
                  <a:schemeClr val="tx1"/>
                </a:solidFill>
              </a:rPr>
              <a:t>Here a Germ, There a Germ</a:t>
            </a:r>
          </a:p>
        </p:txBody>
      </p:sp>
      <p:sp>
        <p:nvSpPr>
          <p:cNvPr id="58" name="Shape 58"/>
          <p:cNvSpPr>
            <a:spLocks noGrp="1"/>
          </p:cNvSpPr>
          <p:nvPr>
            <p:ph type="body" idx="4294967295"/>
          </p:nvPr>
        </p:nvSpPr>
        <p:spPr>
          <a:xfrm>
            <a:off x="2416968" y="1946672"/>
            <a:ext cx="7358064" cy="4018359"/>
          </a:xfrm>
          <a:prstGeom prst="rect">
            <a:avLst/>
          </a:prstGeom>
        </p:spPr>
        <p:txBody>
          <a:bodyPr vert="horz" lIns="0" tIns="0" rIns="0" bIns="0" rtlCol="0" anchor="ctr">
            <a:normAutofit/>
          </a:bodyPr>
          <a:lstStyle/>
          <a:p>
            <a:pPr marL="625056" indent="-401822">
              <a:spcBef>
                <a:spcPts val="1687"/>
              </a:spcBef>
              <a:defRPr sz="4200"/>
            </a:pPr>
            <a:endParaRPr/>
          </a:p>
        </p:txBody>
      </p:sp>
      <p:pic>
        <p:nvPicPr>
          <p:cNvPr id="59" name="image.png"/>
          <p:cNvPicPr/>
          <p:nvPr/>
        </p:nvPicPr>
        <p:blipFill>
          <a:blip r:embed="rId2">
            <a:extLst/>
          </a:blip>
          <a:stretch>
            <a:fillRect/>
          </a:stretch>
        </p:blipFill>
        <p:spPr>
          <a:xfrm>
            <a:off x="3667125" y="2294929"/>
            <a:ext cx="4848820" cy="3214688"/>
          </a:xfrm>
          <a:prstGeom prst="rect">
            <a:avLst/>
          </a:prstGeom>
          <a:ln w="12700">
            <a:miter lim="400000"/>
          </a:ln>
        </p:spPr>
      </p:pic>
    </p:spTree>
    <p:extLst>
      <p:ext uri="{BB962C8B-B14F-4D97-AF65-F5344CB8AC3E}">
        <p14:creationId xmlns:p14="http://schemas.microsoft.com/office/powerpoint/2010/main" val="1684701749"/>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Great Schism</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508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Popes move to Avignon</a:t>
            </a:r>
            <a:endParaRPr lang="en-US" dirty="0"/>
          </a:p>
        </p:txBody>
      </p:sp>
      <p:sp>
        <p:nvSpPr>
          <p:cNvPr id="3" name="Content Placeholder 2"/>
          <p:cNvSpPr>
            <a:spLocks noGrp="1"/>
          </p:cNvSpPr>
          <p:nvPr>
            <p:ph idx="1"/>
          </p:nvPr>
        </p:nvSpPr>
        <p:spPr/>
        <p:txBody>
          <a:bodyPr/>
          <a:lstStyle/>
          <a:p>
            <a:r>
              <a:rPr lang="en-US" dirty="0" smtClean="0"/>
              <a:t>A French pope is chosen (pressured by the French king)</a:t>
            </a:r>
          </a:p>
          <a:p>
            <a:r>
              <a:rPr lang="en-US" dirty="0" smtClean="0"/>
              <a:t>Pressured to move the papacy to France (72 years!)</a:t>
            </a:r>
          </a:p>
          <a:p>
            <a:r>
              <a:rPr lang="en-US" dirty="0" smtClean="0"/>
              <a:t>The pope was eventually persuaded (by a woman) to return to Rome, but he dies shortly after.</a:t>
            </a:r>
            <a:endParaRPr lang="en-US" dirty="0"/>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475" y="3714745"/>
            <a:ext cx="38100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300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increase</a:t>
            </a:r>
            <a:endParaRPr lang="en-US" dirty="0"/>
          </a:p>
        </p:txBody>
      </p:sp>
      <p:sp>
        <p:nvSpPr>
          <p:cNvPr id="3" name="Content Placeholder 2"/>
          <p:cNvSpPr>
            <a:spLocks noGrp="1"/>
          </p:cNvSpPr>
          <p:nvPr>
            <p:ph idx="1"/>
          </p:nvPr>
        </p:nvSpPr>
        <p:spPr>
          <a:xfrm>
            <a:off x="680321" y="2336873"/>
            <a:ext cx="6914279" cy="3599316"/>
          </a:xfrm>
        </p:spPr>
        <p:txBody>
          <a:bodyPr/>
          <a:lstStyle/>
          <a:p>
            <a:r>
              <a:rPr lang="en-US" dirty="0" smtClean="0"/>
              <a:t>After death of pope citizens in Italy were fearful of another French pope who would move back to France.</a:t>
            </a:r>
          </a:p>
          <a:p>
            <a:r>
              <a:rPr lang="en-US" dirty="0" smtClean="0"/>
              <a:t>Fearfully elected an Italian Pope=promised to reduce French influence</a:t>
            </a:r>
          </a:p>
          <a:p>
            <a:r>
              <a:rPr lang="en-US" dirty="0" smtClean="0"/>
              <a:t>French cardinals leave Rome and elect their own Pope (2 popes!!)</a:t>
            </a:r>
          </a:p>
          <a:p>
            <a:endParaRPr lang="en-US" dirty="0"/>
          </a:p>
        </p:txBody>
      </p:sp>
      <p:pic>
        <p:nvPicPr>
          <p:cNvPr id="4" name="Picture 2" descr="http://1.bp.blogspot.com/-5ODySN-KUGI/UGpjIWWOwBI/AAAAAAAACBY/I-a-oLCB7es/s400/western-schis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675" y="2660641"/>
            <a:ext cx="2634159" cy="254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326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a:t>
            </a:r>
            <a:endParaRPr lang="en-US" dirty="0"/>
          </a:p>
        </p:txBody>
      </p:sp>
      <p:sp>
        <p:nvSpPr>
          <p:cNvPr id="3" name="Content Placeholder 2"/>
          <p:cNvSpPr>
            <a:spLocks noGrp="1"/>
          </p:cNvSpPr>
          <p:nvPr>
            <p:ph idx="1"/>
          </p:nvPr>
        </p:nvSpPr>
        <p:spPr/>
        <p:txBody>
          <a:bodyPr/>
          <a:lstStyle/>
          <a:p>
            <a:r>
              <a:rPr lang="en-US" dirty="0" smtClean="0"/>
              <a:t>Council meets- deposes both popes and elects a new one—but the previous two do not step down</a:t>
            </a:r>
          </a:p>
          <a:p>
            <a:r>
              <a:rPr lang="en-US" dirty="0" smtClean="0"/>
              <a:t>2</a:t>
            </a:r>
            <a:r>
              <a:rPr lang="en-US" baseline="30000" dirty="0" smtClean="0"/>
              <a:t>nd</a:t>
            </a:r>
            <a:r>
              <a:rPr lang="en-US" dirty="0" smtClean="0"/>
              <a:t> council- deposes ALL three popes and elects a Roman Cardinal—Great Schism was over</a:t>
            </a:r>
          </a:p>
          <a:p>
            <a:endParaRPr lang="en-US" dirty="0"/>
          </a:p>
          <a:p>
            <a:r>
              <a:rPr lang="en-US" dirty="0" smtClean="0"/>
              <a:t>Results: Popes did not have the same amount of power, and councils met regularly to discuss changes in church</a:t>
            </a:r>
          </a:p>
          <a:p>
            <a:r>
              <a:rPr lang="en-US" dirty="0" smtClean="0"/>
              <a:t>Disillusionment in the church…people began questioning the establishment.</a:t>
            </a:r>
            <a:endParaRPr lang="en-US" dirty="0"/>
          </a:p>
        </p:txBody>
      </p:sp>
    </p:spTree>
    <p:extLst>
      <p:ext uri="{BB962C8B-B14F-4D97-AF65-F5344CB8AC3E}">
        <p14:creationId xmlns:p14="http://schemas.microsoft.com/office/powerpoint/2010/main" val="2525752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Hundred Years’ War</a:t>
            </a:r>
            <a:endParaRPr lang="en-US" dirty="0"/>
          </a:p>
        </p:txBody>
      </p:sp>
      <p:sp>
        <p:nvSpPr>
          <p:cNvPr id="5" name="Subtitle 4"/>
          <p:cNvSpPr>
            <a:spLocks noGrp="1"/>
          </p:cNvSpPr>
          <p:nvPr>
            <p:ph type="subTitle" idx="1"/>
          </p:nvPr>
        </p:nvSpPr>
        <p:spPr/>
        <p:txBody>
          <a:bodyPr/>
          <a:lstStyle/>
          <a:p>
            <a:r>
              <a:rPr lang="en-US" dirty="0" smtClean="0"/>
              <a:t>1337-1453</a:t>
            </a:r>
            <a:endParaRPr lang="en-US" dirty="0"/>
          </a:p>
        </p:txBody>
      </p:sp>
    </p:spTree>
    <p:extLst>
      <p:ext uri="{BB962C8B-B14F-4D97-AF65-F5344CB8AC3E}">
        <p14:creationId xmlns:p14="http://schemas.microsoft.com/office/powerpoint/2010/main" val="4117770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England Vs. France</a:t>
            </a:r>
            <a:endParaRPr lang="en-US" dirty="0"/>
          </a:p>
        </p:txBody>
      </p:sp>
      <p:sp>
        <p:nvSpPr>
          <p:cNvPr id="3" name="Content Placeholder 2"/>
          <p:cNvSpPr>
            <a:spLocks noGrp="1"/>
          </p:cNvSpPr>
          <p:nvPr>
            <p:ph idx="1"/>
          </p:nvPr>
        </p:nvSpPr>
        <p:spPr/>
        <p:txBody>
          <a:bodyPr/>
          <a:lstStyle/>
          <a:p>
            <a:r>
              <a:rPr lang="en-US" dirty="0" smtClean="0"/>
              <a:t>Began over disputes over land in France held by England</a:t>
            </a:r>
          </a:p>
          <a:p>
            <a:r>
              <a:rPr lang="en-US" dirty="0" smtClean="0"/>
              <a:t>Use of the long bow-end of chivalry</a:t>
            </a:r>
          </a:p>
          <a:p>
            <a:r>
              <a:rPr lang="en-US" dirty="0" smtClean="0"/>
              <a:t>Joan of Arc</a:t>
            </a:r>
          </a:p>
          <a:p>
            <a:r>
              <a:rPr lang="en-US" dirty="0" smtClean="0"/>
              <a:t>Rise of Nationalism-end of Feudalism</a:t>
            </a:r>
          </a:p>
          <a:p>
            <a:pPr marL="0" indent="0">
              <a:buNone/>
            </a:pPr>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4900" y="3059639"/>
            <a:ext cx="19050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9530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Middle Ages</a:t>
            </a:r>
            <a:endParaRPr lang="en-US" dirty="0"/>
          </a:p>
        </p:txBody>
      </p:sp>
      <p:sp>
        <p:nvSpPr>
          <p:cNvPr id="3" name="Content Placeholder 2"/>
          <p:cNvSpPr>
            <a:spLocks noGrp="1"/>
          </p:cNvSpPr>
          <p:nvPr>
            <p:ph idx="1"/>
          </p:nvPr>
        </p:nvSpPr>
        <p:spPr/>
        <p:txBody>
          <a:bodyPr/>
          <a:lstStyle/>
          <a:p>
            <a:r>
              <a:rPr lang="en-US" dirty="0" smtClean="0"/>
              <a:t>Plague and Great Schism marked the end to the Age of Faith</a:t>
            </a:r>
          </a:p>
          <a:p>
            <a:r>
              <a:rPr lang="en-US" dirty="0" smtClean="0"/>
              <a:t>Hundred Years' War marked the end to the Age of Chivalry and the Age of Feudalism.</a:t>
            </a:r>
          </a:p>
          <a:p>
            <a:endParaRPr lang="en-US" dirty="0"/>
          </a:p>
          <a:p>
            <a:r>
              <a:rPr lang="en-US" dirty="0" smtClean="0"/>
              <a:t>That which characterized the Middle Ages ended. Thus marking the end of the Middle Ages.</a:t>
            </a:r>
            <a:endParaRPr lang="en-US" dirty="0"/>
          </a:p>
        </p:txBody>
      </p:sp>
      <p:pic>
        <p:nvPicPr>
          <p:cNvPr id="3074" name="Picture 2" descr="Image result for middle 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299" y="4950431"/>
            <a:ext cx="6046051" cy="148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981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a:t>
            </a:r>
            <a:endParaRPr lang="en-US" dirty="0"/>
          </a:p>
        </p:txBody>
      </p:sp>
      <p:sp>
        <p:nvSpPr>
          <p:cNvPr id="3" name="Content Placeholder 2"/>
          <p:cNvSpPr>
            <a:spLocks noGrp="1"/>
          </p:cNvSpPr>
          <p:nvPr>
            <p:ph idx="1"/>
          </p:nvPr>
        </p:nvSpPr>
        <p:spPr/>
        <p:txBody>
          <a:bodyPr/>
          <a:lstStyle/>
          <a:p>
            <a:r>
              <a:rPr lang="en-US" dirty="0" smtClean="0"/>
              <a:t>Inventions and innovations: </a:t>
            </a:r>
          </a:p>
          <a:p>
            <a:pPr lvl="1"/>
            <a:r>
              <a:rPr lang="en-US" dirty="0" smtClean="0"/>
              <a:t>Saddle, stirrup, horse harness, 3-field system, </a:t>
            </a:r>
          </a:p>
          <a:p>
            <a:pPr lvl="1"/>
            <a:r>
              <a:rPr lang="en-US" dirty="0" smtClean="0"/>
              <a:t>fairs and guilds (trade)</a:t>
            </a:r>
          </a:p>
          <a:p>
            <a:pPr lvl="1"/>
            <a:r>
              <a:rPr lang="en-US" dirty="0" smtClean="0"/>
              <a:t>Epic poetry</a:t>
            </a:r>
          </a:p>
          <a:p>
            <a:pPr lvl="1"/>
            <a:r>
              <a:rPr lang="en-US" dirty="0" smtClean="0"/>
              <a:t>Gothic Cathedrals</a:t>
            </a:r>
          </a:p>
          <a:p>
            <a:pPr lvl="1"/>
            <a:r>
              <a:rPr lang="en-US" dirty="0" smtClean="0"/>
              <a:t>Vernacular (universities)</a:t>
            </a:r>
          </a:p>
        </p:txBody>
      </p:sp>
    </p:spTree>
    <p:extLst>
      <p:ext uri="{BB962C8B-B14F-4D97-AF65-F5344CB8AC3E}">
        <p14:creationId xmlns:p14="http://schemas.microsoft.com/office/powerpoint/2010/main" val="2901003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idx="4294967295"/>
          </p:nvPr>
        </p:nvSpPr>
        <p:spPr>
          <a:xfrm>
            <a:off x="2416968" y="178594"/>
            <a:ext cx="7358064" cy="1714500"/>
          </a:xfrm>
          <a:prstGeom prst="rect">
            <a:avLst/>
          </a:prstGeom>
        </p:spPr>
        <p:txBody>
          <a:bodyPr vert="horz" lIns="0" tIns="0" rIns="0" bIns="0" rtlCol="0" anchor="ctr">
            <a:normAutofit/>
          </a:bodyPr>
          <a:lstStyle>
            <a:lvl1pPr>
              <a:defRPr sz="9600">
                <a:solidFill>
                  <a:srgbClr val="D90B00"/>
                </a:solidFill>
                <a:latin typeface="Cracked"/>
                <a:ea typeface="Cracked"/>
                <a:cs typeface="Cracked"/>
                <a:sym typeface="Cracked"/>
              </a:defRPr>
            </a:lvl1pPr>
          </a:lstStyle>
          <a:p>
            <a:pPr lvl="0">
              <a:defRPr sz="1800">
                <a:solidFill>
                  <a:srgbClr val="000000"/>
                </a:solidFill>
              </a:defRPr>
            </a:pPr>
            <a:r>
              <a:rPr sz="6750" dirty="0">
                <a:solidFill>
                  <a:schemeClr val="tx1"/>
                </a:solidFill>
              </a:rPr>
              <a:t>Medieval Towns</a:t>
            </a:r>
          </a:p>
        </p:txBody>
      </p:sp>
      <p:sp>
        <p:nvSpPr>
          <p:cNvPr id="62" name="Shape 62"/>
          <p:cNvSpPr>
            <a:spLocks noGrp="1"/>
          </p:cNvSpPr>
          <p:nvPr>
            <p:ph type="body" idx="4294967295"/>
          </p:nvPr>
        </p:nvSpPr>
        <p:spPr>
          <a:xfrm>
            <a:off x="2416968" y="1946672"/>
            <a:ext cx="7358064" cy="4018359"/>
          </a:xfrm>
          <a:prstGeom prst="rect">
            <a:avLst/>
          </a:prstGeom>
        </p:spPr>
        <p:txBody>
          <a:bodyPr vert="horz" lIns="0" tIns="0" rIns="0" bIns="0" rtlCol="0" anchor="ctr">
            <a:normAutofit/>
          </a:bodyPr>
          <a:lstStyle/>
          <a:p>
            <a:pPr marL="625056" indent="-401822">
              <a:spcBef>
                <a:spcPts val="1687"/>
              </a:spcBef>
              <a:buClr>
                <a:srgbClr val="FD9A00"/>
              </a:buClr>
              <a:defRPr sz="1800">
                <a:solidFill>
                  <a:srgbClr val="000000"/>
                </a:solidFill>
              </a:defRPr>
            </a:pPr>
            <a:r>
              <a:rPr sz="2953">
                <a:solidFill>
                  <a:srgbClr val="FD9A00"/>
                </a:solidFill>
              </a:rPr>
              <a:t>“The filth from the [first floor] toilets fell onto the heads of the passers-by”-Court records 1321</a:t>
            </a:r>
          </a:p>
          <a:p>
            <a:pPr marL="625056" indent="-401822">
              <a:spcBef>
                <a:spcPts val="1687"/>
              </a:spcBef>
              <a:defRPr sz="1800">
                <a:solidFill>
                  <a:srgbClr val="000000"/>
                </a:solidFill>
              </a:defRPr>
            </a:pPr>
            <a:r>
              <a:rPr sz="2953">
                <a:solidFill>
                  <a:srgbClr val="FFFFFF"/>
                </a:solidFill>
              </a:rPr>
              <a:t>“The floors of the houses are. . . .a mixture of beer, grease, bones, and the body waste of men and animals.” -A foreigner visiting London</a:t>
            </a:r>
          </a:p>
        </p:txBody>
      </p:sp>
    </p:spTree>
    <p:extLst>
      <p:ext uri="{BB962C8B-B14F-4D97-AF65-F5344CB8AC3E}">
        <p14:creationId xmlns:p14="http://schemas.microsoft.com/office/powerpoint/2010/main" val="80779488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idx="4294967295"/>
          </p:nvPr>
        </p:nvSpPr>
        <p:spPr>
          <a:xfrm>
            <a:off x="2416968" y="178594"/>
            <a:ext cx="7358064" cy="1714500"/>
          </a:xfrm>
          <a:prstGeom prst="rect">
            <a:avLst/>
          </a:prstGeom>
        </p:spPr>
        <p:txBody>
          <a:bodyPr vert="horz" lIns="0" tIns="0" rIns="0" bIns="0" rtlCol="0" anchor="ctr">
            <a:normAutofit/>
          </a:bodyPr>
          <a:lstStyle/>
          <a:p>
            <a:pPr lvl="0">
              <a:defRPr sz="1800">
                <a:solidFill>
                  <a:srgbClr val="000000"/>
                </a:solidFill>
              </a:defRPr>
            </a:pPr>
            <a:r>
              <a:rPr sz="5906">
                <a:solidFill>
                  <a:srgbClr val="FFFFFF"/>
                </a:solidFill>
              </a:rPr>
              <a:t>Medieval Towns</a:t>
            </a:r>
          </a:p>
        </p:txBody>
      </p:sp>
      <p:sp>
        <p:nvSpPr>
          <p:cNvPr id="65" name="Shape 65"/>
          <p:cNvSpPr>
            <a:spLocks noGrp="1"/>
          </p:cNvSpPr>
          <p:nvPr>
            <p:ph type="body" idx="4294967295"/>
          </p:nvPr>
        </p:nvSpPr>
        <p:spPr>
          <a:xfrm>
            <a:off x="2416968" y="1946672"/>
            <a:ext cx="7358064" cy="4018359"/>
          </a:xfrm>
          <a:prstGeom prst="rect">
            <a:avLst/>
          </a:prstGeom>
        </p:spPr>
        <p:txBody>
          <a:bodyPr vert="horz" lIns="0" tIns="0" rIns="0" bIns="0" rtlCol="0" anchor="ctr">
            <a:normAutofit/>
          </a:bodyPr>
          <a:lstStyle/>
          <a:p>
            <a:pPr marL="589338" indent="-401822">
              <a:spcBef>
                <a:spcPts val="1687"/>
              </a:spcBef>
              <a:defRPr sz="1800">
                <a:solidFill>
                  <a:srgbClr val="000000"/>
                </a:solidFill>
              </a:defRPr>
            </a:pPr>
            <a:r>
              <a:rPr sz="2953">
                <a:solidFill>
                  <a:srgbClr val="FFFFFF"/>
                </a:solidFill>
              </a:rPr>
              <a:t>Prime conditions for the spread of disease</a:t>
            </a:r>
          </a:p>
          <a:p>
            <a:pPr marL="901866" lvl="1" indent="-401822">
              <a:spcBef>
                <a:spcPts val="1687"/>
              </a:spcBef>
              <a:defRPr sz="1800">
                <a:solidFill>
                  <a:srgbClr val="000000"/>
                </a:solidFill>
              </a:defRPr>
            </a:pPr>
            <a:r>
              <a:rPr sz="2109">
                <a:solidFill>
                  <a:srgbClr val="FFFFFF"/>
                </a:solidFill>
              </a:rPr>
              <a:t>Very crowded </a:t>
            </a:r>
          </a:p>
          <a:p>
            <a:pPr marL="901866" lvl="1" indent="-401822">
              <a:spcBef>
                <a:spcPts val="1687"/>
              </a:spcBef>
              <a:defRPr sz="1800">
                <a:solidFill>
                  <a:srgbClr val="000000"/>
                </a:solidFill>
              </a:defRPr>
            </a:pPr>
            <a:r>
              <a:rPr sz="2109">
                <a:solidFill>
                  <a:srgbClr val="FFFFFF"/>
                </a:solidFill>
              </a:rPr>
              <a:t>Very dirty</a:t>
            </a:r>
          </a:p>
          <a:p>
            <a:pPr marL="1214394" lvl="2" indent="-401822">
              <a:spcBef>
                <a:spcPts val="1687"/>
              </a:spcBef>
              <a:defRPr sz="1800">
                <a:solidFill>
                  <a:srgbClr val="000000"/>
                </a:solidFill>
              </a:defRPr>
            </a:pPr>
            <a:r>
              <a:rPr sz="2109">
                <a:solidFill>
                  <a:srgbClr val="FFFFFF"/>
                </a:solidFill>
              </a:rPr>
              <a:t>Did not bathe, threw waste out into the street.</a:t>
            </a:r>
          </a:p>
          <a:p>
            <a:pPr marL="901866" lvl="1" indent="-401822">
              <a:spcBef>
                <a:spcPts val="1687"/>
              </a:spcBef>
              <a:defRPr sz="1800">
                <a:solidFill>
                  <a:srgbClr val="000000"/>
                </a:solidFill>
              </a:defRPr>
            </a:pPr>
            <a:r>
              <a:rPr sz="2109">
                <a:solidFill>
                  <a:srgbClr val="FFFFFF"/>
                </a:solidFill>
              </a:rPr>
              <a:t>Medical “experts” were Unprepared and unknowledgeable </a:t>
            </a:r>
          </a:p>
        </p:txBody>
      </p:sp>
    </p:spTree>
    <p:extLst>
      <p:ext uri="{BB962C8B-B14F-4D97-AF65-F5344CB8AC3E}">
        <p14:creationId xmlns:p14="http://schemas.microsoft.com/office/powerpoint/2010/main" val="392061852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jpg"/>
          <p:cNvPicPr/>
          <p:nvPr/>
        </p:nvPicPr>
        <p:blipFill>
          <a:blip r:embed="rId2">
            <a:extLst/>
          </a:blip>
          <a:stretch>
            <a:fillRect/>
          </a:stretch>
        </p:blipFill>
        <p:spPr>
          <a:xfrm>
            <a:off x="6479977" y="2062758"/>
            <a:ext cx="3509367" cy="1898675"/>
          </a:xfrm>
          <a:prstGeom prst="rect">
            <a:avLst/>
          </a:prstGeom>
          <a:ln>
            <a:solidFill>
              <a:srgbClr val="FF3300"/>
            </a:solidFill>
            <a:round/>
          </a:ln>
        </p:spPr>
      </p:pic>
      <p:sp>
        <p:nvSpPr>
          <p:cNvPr id="68" name="Shape 68"/>
          <p:cNvSpPr/>
          <p:nvPr/>
        </p:nvSpPr>
        <p:spPr>
          <a:xfrm>
            <a:off x="3426023" y="383977"/>
            <a:ext cx="5116711" cy="7357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57150" algn="l">
              <a:spcBef>
                <a:spcPts val="4100"/>
              </a:spcBef>
              <a:defRPr sz="6800">
                <a:effectLst>
                  <a:outerShdw blurRad="12700" dist="38100" dir="2700000" rotWithShape="0">
                    <a:srgbClr val="FFFFFF"/>
                  </a:outerShdw>
                </a:effectLst>
                <a:latin typeface="Herculanum"/>
                <a:ea typeface="Herculanum"/>
                <a:cs typeface="Herculanum"/>
                <a:sym typeface="Herculanum"/>
              </a:defRPr>
            </a:lvl1pPr>
          </a:lstStyle>
          <a:p>
            <a:pPr lvl="0">
              <a:defRPr sz="1800">
                <a:effectLst/>
              </a:defRPr>
            </a:pPr>
            <a:r>
              <a:rPr sz="4781"/>
              <a:t>The Culprits</a:t>
            </a:r>
          </a:p>
        </p:txBody>
      </p:sp>
      <p:pic>
        <p:nvPicPr>
          <p:cNvPr id="69" name="image.jpg"/>
          <p:cNvPicPr/>
          <p:nvPr/>
        </p:nvPicPr>
        <p:blipFill>
          <a:blip r:embed="rId3">
            <a:extLst/>
          </a:blip>
          <a:srcRect l="6779" t="16122" r="5120" b="17948"/>
          <a:stretch>
            <a:fillRect/>
          </a:stretch>
        </p:blipFill>
        <p:spPr>
          <a:xfrm>
            <a:off x="2818804" y="1526976"/>
            <a:ext cx="2669977" cy="1598415"/>
          </a:xfrm>
          <a:prstGeom prst="rect">
            <a:avLst/>
          </a:prstGeom>
          <a:ln>
            <a:solidFill>
              <a:srgbClr val="FF3300"/>
            </a:solidFill>
            <a:round/>
          </a:ln>
        </p:spPr>
      </p:pic>
      <p:pic>
        <p:nvPicPr>
          <p:cNvPr id="70" name="image.jpg"/>
          <p:cNvPicPr/>
          <p:nvPr/>
        </p:nvPicPr>
        <p:blipFill>
          <a:blip r:embed="rId4">
            <a:extLst/>
          </a:blip>
          <a:stretch>
            <a:fillRect/>
          </a:stretch>
        </p:blipFill>
        <p:spPr>
          <a:xfrm>
            <a:off x="3424907" y="4338712"/>
            <a:ext cx="3197945" cy="1920999"/>
          </a:xfrm>
          <a:prstGeom prst="rect">
            <a:avLst/>
          </a:prstGeom>
          <a:ln>
            <a:solidFill>
              <a:srgbClr val="FF3300"/>
            </a:solidFill>
            <a:round/>
          </a:ln>
        </p:spPr>
      </p:pic>
      <p:sp>
        <p:nvSpPr>
          <p:cNvPr id="71" name="Shape 71"/>
          <p:cNvSpPr/>
          <p:nvPr/>
        </p:nvSpPr>
        <p:spPr>
          <a:xfrm>
            <a:off x="5640586" y="2205632"/>
            <a:ext cx="607219" cy="455415"/>
          </a:xfrm>
          <a:prstGeom prst="line">
            <a:avLst/>
          </a:prstGeom>
          <a:ln w="38100">
            <a:solidFill>
              <a:srgbClr val="FF3300"/>
            </a:solidFill>
            <a:round/>
            <a:tailEnd type="triangle"/>
          </a:ln>
        </p:spPr>
        <p:txBody>
          <a:bodyPr lIns="0" tIns="0" rIns="0" bIns="0"/>
          <a:lstStyle/>
          <a:p>
            <a:pPr defTabSz="321457">
              <a:defRPr sz="1200">
                <a:latin typeface="+mj-lt"/>
                <a:ea typeface="+mj-ea"/>
                <a:cs typeface="+mj-cs"/>
                <a:sym typeface="Helvetica"/>
              </a:defRPr>
            </a:pPr>
            <a:endParaRPr sz="844"/>
          </a:p>
        </p:txBody>
      </p:sp>
      <p:sp>
        <p:nvSpPr>
          <p:cNvPr id="72" name="Shape 72"/>
          <p:cNvSpPr/>
          <p:nvPr/>
        </p:nvSpPr>
        <p:spPr>
          <a:xfrm flipH="1">
            <a:off x="6855023" y="4116585"/>
            <a:ext cx="1526977" cy="1294806"/>
          </a:xfrm>
          <a:prstGeom prst="line">
            <a:avLst/>
          </a:prstGeom>
          <a:ln w="28575">
            <a:solidFill>
              <a:srgbClr val="FF3300"/>
            </a:solidFill>
            <a:round/>
            <a:tailEnd type="triangle"/>
          </a:ln>
        </p:spPr>
        <p:txBody>
          <a:bodyPr lIns="0" tIns="0" rIns="0" bIns="0"/>
          <a:lstStyle/>
          <a:p>
            <a:pPr defTabSz="321457">
              <a:defRPr sz="1200">
                <a:latin typeface="+mj-lt"/>
                <a:ea typeface="+mj-ea"/>
                <a:cs typeface="+mj-cs"/>
                <a:sym typeface="Helvetica"/>
              </a:defRPr>
            </a:pPr>
            <a:endParaRPr sz="844"/>
          </a:p>
        </p:txBody>
      </p:sp>
    </p:spTree>
    <p:extLst>
      <p:ext uri="{BB962C8B-B14F-4D97-AF65-F5344CB8AC3E}">
        <p14:creationId xmlns:p14="http://schemas.microsoft.com/office/powerpoint/2010/main" val="217478727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iterate>
                                    <p:tmAbs val="0"/>
                                  </p:iterate>
                                  <p:childTnLst>
                                    <p:set>
                                      <p:cBhvr>
                                        <p:cTn id="6" fill="hold"/>
                                        <p:tgtEl>
                                          <p:spTgt spid="69"/>
                                        </p:tgtEl>
                                        <p:attrNameLst>
                                          <p:attrName>style.visibility</p:attrName>
                                        </p:attrNameLst>
                                      </p:cBhvr>
                                      <p:to>
                                        <p:strVal val="visible"/>
                                      </p:to>
                                    </p:set>
                                  </p:childTnLst>
                                </p:cTn>
                              </p:par>
                            </p:childTnLst>
                          </p:cTn>
                        </p:par>
                        <p:par>
                          <p:cTn id="7" fill="hold">
                            <p:stCondLst>
                              <p:cond delay="3000"/>
                            </p:stCondLst>
                            <p:childTnLst>
                              <p:par>
                                <p:cTn id="8" presetID="1" presetClass="entr" presetSubtype="0" fill="hold" grpId="0" nodeType="afterEffect">
                                  <p:stCondLst>
                                    <p:cond delay="500"/>
                                  </p:stCondLst>
                                  <p:iterate>
                                    <p:tmAbs val="0"/>
                                  </p:iterate>
                                  <p:childTnLst>
                                    <p:set>
                                      <p:cBhvr>
                                        <p:cTn id="9" fill="hold"/>
                                        <p:tgtEl>
                                          <p:spTgt spid="71"/>
                                        </p:tgtEl>
                                        <p:attrNameLst>
                                          <p:attrName>style.visibility</p:attrName>
                                        </p:attrNameLst>
                                      </p:cBhvr>
                                      <p:to>
                                        <p:strVal val="visible"/>
                                      </p:to>
                                    </p:set>
                                  </p:childTnLst>
                                </p:cTn>
                              </p:par>
                            </p:childTnLst>
                          </p:cTn>
                        </p:par>
                        <p:par>
                          <p:cTn id="10" fill="hold">
                            <p:stCondLst>
                              <p:cond delay="3500"/>
                            </p:stCondLst>
                            <p:childTnLst>
                              <p:par>
                                <p:cTn id="11" presetID="23" presetClass="entr" presetSubtype="32" fill="hold" grpId="0" nodeType="afterEffect">
                                  <p:stCondLst>
                                    <p:cond delay="0"/>
                                  </p:stCondLst>
                                  <p:iterate>
                                    <p:tmAbs val="0"/>
                                  </p:iterate>
                                  <p:childTnLst>
                                    <p:set>
                                      <p:cBhvr>
                                        <p:cTn id="12" fill="hold"/>
                                        <p:tgtEl>
                                          <p:spTgt spid="67"/>
                                        </p:tgtEl>
                                        <p:attrNameLst>
                                          <p:attrName>style.visibility</p:attrName>
                                        </p:attrNameLst>
                                      </p:cBhvr>
                                      <p:to>
                                        <p:strVal val="visible"/>
                                      </p:to>
                                    </p:set>
                                    <p:anim calcmode="lin" valueType="num">
                                      <p:cBhvr>
                                        <p:cTn id="13" dur="500" fill="hold"/>
                                        <p:tgtEl>
                                          <p:spTgt spid="67"/>
                                        </p:tgtEl>
                                        <p:attrNameLst>
                                          <p:attrName>ppt_w</p:attrName>
                                        </p:attrNameLst>
                                      </p:cBhvr>
                                      <p:tavLst>
                                        <p:tav tm="0">
                                          <p:val>
                                            <p:fltVal val="0"/>
                                          </p:val>
                                        </p:tav>
                                        <p:tav tm="100000">
                                          <p:val>
                                            <p:strVal val="#ppt_w"/>
                                          </p:val>
                                        </p:tav>
                                      </p:tavLst>
                                    </p:anim>
                                    <p:anim calcmode="lin" valueType="num">
                                      <p:cBhvr>
                                        <p:cTn id="14" dur="500" fill="hold"/>
                                        <p:tgtEl>
                                          <p:spTgt spid="67"/>
                                        </p:tgtEl>
                                        <p:attrNameLst>
                                          <p:attrName>ppt_h</p:attrName>
                                        </p:attrNameLst>
                                      </p:cBhvr>
                                      <p:tavLst>
                                        <p:tav tm="0">
                                          <p:val>
                                            <p:fltVal val="0"/>
                                          </p:val>
                                        </p:tav>
                                        <p:tav tm="100000">
                                          <p:val>
                                            <p:strVal val="#ppt_h"/>
                                          </p:val>
                                        </p:tav>
                                      </p:tavLst>
                                    </p:anim>
                                  </p:childTnLst>
                                </p:cTn>
                              </p:par>
                            </p:childTnLst>
                          </p:cTn>
                        </p:par>
                        <p:par>
                          <p:cTn id="15" fill="hold">
                            <p:stCondLst>
                              <p:cond delay="4000"/>
                            </p:stCondLst>
                            <p:childTnLst>
                              <p:par>
                                <p:cTn id="16" presetID="1" presetClass="entr" presetSubtype="0" fill="hold" grpId="0" nodeType="afterEffect">
                                  <p:stCondLst>
                                    <p:cond delay="2000"/>
                                  </p:stCondLst>
                                  <p:iterate>
                                    <p:tmAbs val="0"/>
                                  </p:iterate>
                                  <p:childTnLst>
                                    <p:set>
                                      <p:cBhvr>
                                        <p:cTn id="17" fill="hold"/>
                                        <p:tgtEl>
                                          <p:spTgt spid="72"/>
                                        </p:tgtEl>
                                        <p:attrNameLst>
                                          <p:attrName>style.visibility</p:attrName>
                                        </p:attrNameLst>
                                      </p:cBhvr>
                                      <p:to>
                                        <p:strVal val="visible"/>
                                      </p:to>
                                    </p:set>
                                  </p:childTnLst>
                                </p:cTn>
                              </p:par>
                            </p:childTnLst>
                          </p:cTn>
                        </p:par>
                        <p:par>
                          <p:cTn id="18" fill="hold">
                            <p:stCondLst>
                              <p:cond delay="6000"/>
                            </p:stCondLst>
                            <p:childTnLst>
                              <p:par>
                                <p:cTn id="19" presetID="23" presetClass="entr" presetSubtype="16" fill="hold" grpId="0" nodeType="afterEffect">
                                  <p:stCondLst>
                                    <p:cond delay="1000"/>
                                  </p:stCondLst>
                                  <p:iterate>
                                    <p:tmAbs val="0"/>
                                  </p:iterate>
                                  <p:childTnLst>
                                    <p:set>
                                      <p:cBhvr>
                                        <p:cTn id="20" fill="hold"/>
                                        <p:tgtEl>
                                          <p:spTgt spid="70"/>
                                        </p:tgtEl>
                                        <p:attrNameLst>
                                          <p:attrName>style.visibility</p:attrName>
                                        </p:attrNameLst>
                                      </p:cBhvr>
                                      <p:to>
                                        <p:strVal val="visible"/>
                                      </p:to>
                                    </p:set>
                                    <p:anim calcmode="lin" valueType="num">
                                      <p:cBhvr>
                                        <p:cTn id="21" dur="500" fill="hold"/>
                                        <p:tgtEl>
                                          <p:spTgt spid="70"/>
                                        </p:tgtEl>
                                        <p:attrNameLst>
                                          <p:attrName>ppt_w</p:attrName>
                                        </p:attrNameLst>
                                      </p:cBhvr>
                                      <p:tavLst>
                                        <p:tav tm="0">
                                          <p:val>
                                            <p:strVal val="4*#ppt_w"/>
                                          </p:val>
                                        </p:tav>
                                        <p:tav tm="100000">
                                          <p:val>
                                            <p:strVal val="#ppt_w"/>
                                          </p:val>
                                        </p:tav>
                                      </p:tavLst>
                                    </p:anim>
                                    <p:anim calcmode="lin" valueType="num">
                                      <p:cBhvr>
                                        <p:cTn id="22" dur="500" fill="hold"/>
                                        <p:tgtEl>
                                          <p:spTgt spid="7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advAuto="0"/>
      <p:bldP spid="69" grpId="0" animBg="1" advAuto="0"/>
      <p:bldP spid="70" grpId="0" animBg="1" advAuto="0"/>
      <p:bldP spid="71" grpId="0" animBg="1" advAuto="0"/>
      <p:bldP spid="72"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idx="4294967295"/>
          </p:nvPr>
        </p:nvSpPr>
        <p:spPr>
          <a:xfrm>
            <a:off x="2416968" y="178594"/>
            <a:ext cx="7358064" cy="1714500"/>
          </a:xfrm>
          <a:prstGeom prst="rect">
            <a:avLst/>
          </a:prstGeom>
        </p:spPr>
        <p:txBody>
          <a:bodyPr vert="horz" lIns="0" tIns="0" rIns="0" bIns="0" rtlCol="0" anchor="ctr">
            <a:normAutofit/>
          </a:bodyPr>
          <a:lstStyle>
            <a:lvl1pPr>
              <a:defRPr>
                <a:latin typeface="Handwriting - Dakota"/>
                <a:ea typeface="Handwriting - Dakota"/>
                <a:cs typeface="Handwriting - Dakota"/>
                <a:sym typeface="Handwriting - Dakota"/>
              </a:defRPr>
            </a:lvl1pPr>
          </a:lstStyle>
          <a:p>
            <a:pPr lvl="0">
              <a:defRPr sz="1800">
                <a:solidFill>
                  <a:srgbClr val="000000"/>
                </a:solidFill>
              </a:defRPr>
            </a:pPr>
            <a:r>
              <a:rPr sz="5906">
                <a:solidFill>
                  <a:srgbClr val="FFFFFF"/>
                </a:solidFill>
              </a:rPr>
              <a:t>A Rat’s life</a:t>
            </a:r>
          </a:p>
        </p:txBody>
      </p:sp>
      <p:sp>
        <p:nvSpPr>
          <p:cNvPr id="75" name="Shape 75"/>
          <p:cNvSpPr>
            <a:spLocks noGrp="1"/>
          </p:cNvSpPr>
          <p:nvPr>
            <p:ph type="body" idx="4294967295"/>
          </p:nvPr>
        </p:nvSpPr>
        <p:spPr>
          <a:xfrm>
            <a:off x="2416968" y="1946672"/>
            <a:ext cx="7358064" cy="4018359"/>
          </a:xfrm>
          <a:prstGeom prst="rect">
            <a:avLst/>
          </a:prstGeom>
        </p:spPr>
        <p:txBody>
          <a:bodyPr vert="horz" lIns="0" tIns="0" rIns="0" bIns="0" rtlCol="0" anchor="ctr">
            <a:normAutofit/>
          </a:bodyPr>
          <a:lstStyle>
            <a:lvl1pPr marL="889000" indent="-571500">
              <a:spcBef>
                <a:spcPts val="2400"/>
              </a:spcBef>
              <a:defRPr sz="4200"/>
            </a:lvl1pPr>
          </a:lstStyle>
          <a:p>
            <a:pPr lvl="0">
              <a:defRPr sz="1800">
                <a:solidFill>
                  <a:srgbClr val="000000"/>
                </a:solidFill>
              </a:defRPr>
            </a:pPr>
            <a:r>
              <a:rPr sz="2953">
                <a:solidFill>
                  <a:srgbClr val="FFFFFF"/>
                </a:solidFill>
              </a:rPr>
              <a:t>Clip</a:t>
            </a:r>
          </a:p>
        </p:txBody>
      </p:sp>
    </p:spTree>
    <p:extLst>
      <p:ext uri="{BB962C8B-B14F-4D97-AF65-F5344CB8AC3E}">
        <p14:creationId xmlns:p14="http://schemas.microsoft.com/office/powerpoint/2010/main" val="395368538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idx="4294967295"/>
          </p:nvPr>
        </p:nvSpPr>
        <p:spPr>
          <a:xfrm>
            <a:off x="2416968" y="178594"/>
            <a:ext cx="7358064" cy="1714500"/>
          </a:xfrm>
          <a:prstGeom prst="rect">
            <a:avLst/>
          </a:prstGeom>
        </p:spPr>
        <p:txBody>
          <a:bodyPr vert="horz" lIns="0" tIns="0" rIns="0" bIns="0" rtlCol="0" anchor="ctr">
            <a:normAutofit/>
          </a:bodyPr>
          <a:lstStyle>
            <a:lvl1pPr defTabSz="868680">
              <a:defRPr sz="7979"/>
            </a:lvl1pPr>
          </a:lstStyle>
          <a:p>
            <a:pPr lvl="0">
              <a:defRPr sz="1800">
                <a:solidFill>
                  <a:srgbClr val="000000"/>
                </a:solidFill>
              </a:defRPr>
            </a:pPr>
            <a:r>
              <a:rPr sz="5610">
                <a:solidFill>
                  <a:srgbClr val="FFFFFF"/>
                </a:solidFill>
              </a:rPr>
              <a:t>Where did it come from?</a:t>
            </a:r>
          </a:p>
        </p:txBody>
      </p:sp>
      <p:sp>
        <p:nvSpPr>
          <p:cNvPr id="82" name="Shape 82"/>
          <p:cNvSpPr>
            <a:spLocks noGrp="1"/>
          </p:cNvSpPr>
          <p:nvPr>
            <p:ph type="body" idx="4294967295"/>
          </p:nvPr>
        </p:nvSpPr>
        <p:spPr>
          <a:xfrm>
            <a:off x="2416968" y="1946672"/>
            <a:ext cx="7358064" cy="4018359"/>
          </a:xfrm>
          <a:prstGeom prst="rect">
            <a:avLst/>
          </a:prstGeom>
        </p:spPr>
        <p:txBody>
          <a:bodyPr vert="horz" lIns="0" tIns="0" rIns="0" bIns="0" rtlCol="0" anchor="ctr">
            <a:normAutofit/>
          </a:bodyPr>
          <a:lstStyle/>
          <a:p>
            <a:pPr marL="625056" indent="-401822">
              <a:spcBef>
                <a:spcPts val="1687"/>
              </a:spcBef>
              <a:defRPr sz="4200"/>
            </a:pPr>
            <a:endParaRPr/>
          </a:p>
        </p:txBody>
      </p:sp>
      <p:pic>
        <p:nvPicPr>
          <p:cNvPr id="83" name="image.jpg"/>
          <p:cNvPicPr/>
          <p:nvPr/>
        </p:nvPicPr>
        <p:blipFill>
          <a:blip r:embed="rId2">
            <a:extLst/>
          </a:blip>
          <a:stretch>
            <a:fillRect/>
          </a:stretch>
        </p:blipFill>
        <p:spPr>
          <a:xfrm>
            <a:off x="3309938" y="2118568"/>
            <a:ext cx="5429250" cy="3937992"/>
          </a:xfrm>
          <a:prstGeom prst="rect">
            <a:avLst/>
          </a:prstGeom>
          <a:ln w="12700">
            <a:miter lim="400000"/>
          </a:ln>
        </p:spPr>
      </p:pic>
    </p:spTree>
    <p:extLst>
      <p:ext uri="{BB962C8B-B14F-4D97-AF65-F5344CB8AC3E}">
        <p14:creationId xmlns:p14="http://schemas.microsoft.com/office/powerpoint/2010/main" val="134146042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idx="4294967295"/>
          </p:nvPr>
        </p:nvSpPr>
        <p:spPr>
          <a:xfrm>
            <a:off x="2416968" y="178594"/>
            <a:ext cx="7358064" cy="1714500"/>
          </a:xfrm>
          <a:prstGeom prst="rect">
            <a:avLst/>
          </a:prstGeom>
        </p:spPr>
        <p:txBody>
          <a:bodyPr vert="horz" lIns="0" tIns="0" rIns="0" bIns="0" rtlCol="0" anchor="ctr">
            <a:normAutofit/>
          </a:bodyPr>
          <a:lstStyle/>
          <a:p>
            <a:pPr lvl="0">
              <a:defRPr sz="1800">
                <a:solidFill>
                  <a:srgbClr val="000000"/>
                </a:solidFill>
              </a:defRPr>
            </a:pPr>
            <a:r>
              <a:rPr sz="5906">
                <a:solidFill>
                  <a:srgbClr val="FFFFFF"/>
                </a:solidFill>
              </a:rPr>
              <a:t>Symptoms </a:t>
            </a:r>
          </a:p>
        </p:txBody>
      </p:sp>
      <p:sp>
        <p:nvSpPr>
          <p:cNvPr id="88" name="Shape 88"/>
          <p:cNvSpPr>
            <a:spLocks noGrp="1"/>
          </p:cNvSpPr>
          <p:nvPr>
            <p:ph type="body" idx="4294967295"/>
          </p:nvPr>
        </p:nvSpPr>
        <p:spPr>
          <a:xfrm>
            <a:off x="2416968" y="1946672"/>
            <a:ext cx="7358064" cy="4018359"/>
          </a:xfrm>
          <a:prstGeom prst="rect">
            <a:avLst/>
          </a:prstGeom>
        </p:spPr>
        <p:txBody>
          <a:bodyPr vert="horz" lIns="0" tIns="0" rIns="0" bIns="0" rtlCol="0" anchor="ctr">
            <a:normAutofit/>
          </a:bodyPr>
          <a:lstStyle/>
          <a:p>
            <a:pPr marL="625056" indent="-401822">
              <a:spcBef>
                <a:spcPts val="1687"/>
              </a:spcBef>
              <a:defRPr sz="4200"/>
            </a:pPr>
            <a:endParaRPr/>
          </a:p>
        </p:txBody>
      </p:sp>
      <p:pic>
        <p:nvPicPr>
          <p:cNvPr id="89" name="image.png"/>
          <p:cNvPicPr/>
          <p:nvPr/>
        </p:nvPicPr>
        <p:blipFill>
          <a:blip r:embed="rId2">
            <a:extLst/>
          </a:blip>
          <a:stretch>
            <a:fillRect/>
          </a:stretch>
        </p:blipFill>
        <p:spPr>
          <a:xfrm>
            <a:off x="2140148" y="1946672"/>
            <a:ext cx="7831336" cy="4777383"/>
          </a:xfrm>
          <a:prstGeom prst="rect">
            <a:avLst/>
          </a:prstGeom>
          <a:ln w="12700">
            <a:miter lim="400000"/>
          </a:ln>
        </p:spPr>
      </p:pic>
    </p:spTree>
    <p:extLst>
      <p:ext uri="{BB962C8B-B14F-4D97-AF65-F5344CB8AC3E}">
        <p14:creationId xmlns:p14="http://schemas.microsoft.com/office/powerpoint/2010/main" val="101936937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erli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95</TotalTime>
  <Words>733</Words>
  <Application>Microsoft Office PowerPoint</Application>
  <PresentationFormat>Widescreen</PresentationFormat>
  <Paragraphs>104</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Comic Sans MS Bold</vt:lpstr>
      <vt:lpstr>Cracked</vt:lpstr>
      <vt:lpstr>Handwriting - Dakota</vt:lpstr>
      <vt:lpstr>Helvetica</vt:lpstr>
      <vt:lpstr>Herculanum</vt:lpstr>
      <vt:lpstr>Lucida Grande</vt:lpstr>
      <vt:lpstr>Trebuchet MS</vt:lpstr>
      <vt:lpstr>Berlin</vt:lpstr>
      <vt:lpstr>The Calamitous 14th Century</vt:lpstr>
      <vt:lpstr>The Black Death</vt:lpstr>
      <vt:lpstr>Here a Germ, There a Germ</vt:lpstr>
      <vt:lpstr>Medieval Towns</vt:lpstr>
      <vt:lpstr>Medieval Towns</vt:lpstr>
      <vt:lpstr>PowerPoint Presentation</vt:lpstr>
      <vt:lpstr>A Rat’s life</vt:lpstr>
      <vt:lpstr>Where did it come from?</vt:lpstr>
      <vt:lpstr>Symptoms </vt:lpstr>
      <vt:lpstr>Cures</vt:lpstr>
      <vt:lpstr>PowerPoint Presentation</vt:lpstr>
      <vt:lpstr>PowerPoint Presentation</vt:lpstr>
      <vt:lpstr>Cures</vt:lpstr>
      <vt:lpstr>Cures</vt:lpstr>
      <vt:lpstr>PowerPoint Presentation</vt:lpstr>
      <vt:lpstr>PowerPoint Presentation</vt:lpstr>
      <vt:lpstr>PowerPoint Presentation</vt:lpstr>
      <vt:lpstr>PowerPoint Presentation</vt:lpstr>
      <vt:lpstr>Effects</vt:lpstr>
      <vt:lpstr>Effects</vt:lpstr>
      <vt:lpstr>Effects</vt:lpstr>
      <vt:lpstr>Effects</vt:lpstr>
      <vt:lpstr>PowerPoint Presentation</vt:lpstr>
      <vt:lpstr>PowerPoint Presentation</vt:lpstr>
      <vt:lpstr>PowerPoint Presentation</vt:lpstr>
      <vt:lpstr>PowerPoint Presentation</vt:lpstr>
      <vt:lpstr>PowerPoint Presentation</vt:lpstr>
      <vt:lpstr>PowerPoint Presentation</vt:lpstr>
      <vt:lpstr>Peasant Revolts</vt:lpstr>
      <vt:lpstr>The Great Schism</vt:lpstr>
      <vt:lpstr>Popes move to Avignon</vt:lpstr>
      <vt:lpstr>Problems increase</vt:lpstr>
      <vt:lpstr>Resolution</vt:lpstr>
      <vt:lpstr>Hundred Years’ War</vt:lpstr>
      <vt:lpstr>England Vs. France</vt:lpstr>
      <vt:lpstr>End of the Middle Ages</vt:lpstr>
      <vt:lpstr>Legacy</vt:lpstr>
    </vt:vector>
  </TitlesOfParts>
  <Company>Canon City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Calamitous 14th Century</dc:title>
  <dc:creator>Curl, Michelle</dc:creator>
  <cp:lastModifiedBy>Curl, Michelle</cp:lastModifiedBy>
  <cp:revision>5</cp:revision>
  <dcterms:created xsi:type="dcterms:W3CDTF">2017-09-06T13:37:25Z</dcterms:created>
  <dcterms:modified xsi:type="dcterms:W3CDTF">2017-09-06T15:13:15Z</dcterms:modified>
</cp:coreProperties>
</file>