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307" r:id="rId3"/>
    <p:sldId id="308" r:id="rId4"/>
    <p:sldId id="309" r:id="rId5"/>
    <p:sldId id="310" r:id="rId6"/>
    <p:sldId id="313" r:id="rId7"/>
    <p:sldId id="314" r:id="rId8"/>
    <p:sldId id="315" r:id="rId9"/>
    <p:sldId id="316" r:id="rId10"/>
    <p:sldId id="319" r:id="rId11"/>
    <p:sldId id="320" r:id="rId12"/>
    <p:sldId id="321" r:id="rId13"/>
    <p:sldId id="324" r:id="rId14"/>
  </p:sldIdLst>
  <p:sldSz cx="9144000" cy="6858000" type="screen4x3"/>
  <p:notesSz cx="6858000" cy="9144000"/>
  <p:defaultTextStyle>
    <a:lvl1pPr>
      <a:defRPr>
        <a:latin typeface="+mn-lt"/>
        <a:ea typeface="+mn-ea"/>
        <a:cs typeface="+mn-cs"/>
        <a:sym typeface="Avenir Roman"/>
      </a:defRPr>
    </a:lvl1pPr>
    <a:lvl2pPr>
      <a:defRPr>
        <a:latin typeface="+mn-lt"/>
        <a:ea typeface="+mn-ea"/>
        <a:cs typeface="+mn-cs"/>
        <a:sym typeface="Avenir Roman"/>
      </a:defRPr>
    </a:lvl2pPr>
    <a:lvl3pPr>
      <a:defRPr>
        <a:latin typeface="+mn-lt"/>
        <a:ea typeface="+mn-ea"/>
        <a:cs typeface="+mn-cs"/>
        <a:sym typeface="Avenir Roman"/>
      </a:defRPr>
    </a:lvl3pPr>
    <a:lvl4pPr>
      <a:defRPr>
        <a:latin typeface="+mn-lt"/>
        <a:ea typeface="+mn-ea"/>
        <a:cs typeface="+mn-cs"/>
        <a:sym typeface="Avenir Roman"/>
      </a:defRPr>
    </a:lvl4pPr>
    <a:lvl5pPr>
      <a:defRPr>
        <a:latin typeface="+mn-lt"/>
        <a:ea typeface="+mn-ea"/>
        <a:cs typeface="+mn-cs"/>
        <a:sym typeface="Avenir Roman"/>
      </a:defRPr>
    </a:lvl5pPr>
    <a:lvl6pPr>
      <a:defRPr>
        <a:latin typeface="+mn-lt"/>
        <a:ea typeface="+mn-ea"/>
        <a:cs typeface="+mn-cs"/>
        <a:sym typeface="Avenir Roman"/>
      </a:defRPr>
    </a:lvl6pPr>
    <a:lvl7pPr>
      <a:defRPr>
        <a:latin typeface="+mn-lt"/>
        <a:ea typeface="+mn-ea"/>
        <a:cs typeface="+mn-cs"/>
        <a:sym typeface="Avenir Roman"/>
      </a:defRPr>
    </a:lvl7pPr>
    <a:lvl8pPr>
      <a:defRPr>
        <a:latin typeface="+mn-lt"/>
        <a:ea typeface="+mn-ea"/>
        <a:cs typeface="+mn-cs"/>
        <a:sym typeface="Avenir Roman"/>
      </a:defRPr>
    </a:lvl8pPr>
    <a:lvl9pPr>
      <a:defRPr>
        <a:latin typeface="+mn-lt"/>
        <a:ea typeface="+mn-ea"/>
        <a:cs typeface="+mn-cs"/>
        <a:sym typeface="Avenir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40000">
              <a:srgbClr val="07070F"/>
            </a:gs>
            <a:gs pos="100000">
              <a:srgbClr val="2E2E6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  <a:latin typeface="Versailles LT"/>
                <a:ea typeface="Versailles LT"/>
                <a:cs typeface="Versailles LT"/>
                <a:sym typeface="Versailles 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553200" y="6452505"/>
            <a:ext cx="2133600" cy="17281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7"/>
          <p:cNvGrpSpPr/>
          <p:nvPr/>
        </p:nvGrpSpPr>
        <p:grpSpPr>
          <a:xfrm>
            <a:off x="1071602" y="304785"/>
            <a:ext cx="7615214" cy="1106462"/>
            <a:chOff x="40" y="-13"/>
            <a:chExt cx="7615212" cy="1106461"/>
          </a:xfrm>
        </p:grpSpPr>
        <p:sp>
          <p:nvSpPr>
            <p:cNvPr id="62" name="Shape 62"/>
            <p:cNvSpPr/>
            <p:nvPr/>
          </p:nvSpPr>
          <p:spPr>
            <a:xfrm flipH="1">
              <a:off x="3797342" y="-14"/>
              <a:ext cx="1104873" cy="110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9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6511967" y="-14"/>
              <a:ext cx="1103287" cy="110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9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flipH="1">
              <a:off x="40" y="1572"/>
              <a:ext cx="1103288" cy="110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9D8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5253080" y="-14"/>
              <a:ext cx="1103286" cy="110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8575" cap="flat">
              <a:solidFill>
                <a:srgbClr val="D9D8E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 flipH="1">
              <a:off x="1287504" y="-14"/>
              <a:ext cx="1103286" cy="110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8575" cap="flat">
              <a:solidFill>
                <a:srgbClr val="D9D8E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2133600" cy="135546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CCCCFF"/>
              </a:buClr>
              <a:buFont typeface="Wingdings"/>
              <a:defRPr>
                <a:latin typeface="Arial"/>
                <a:ea typeface="Arial"/>
                <a:cs typeface="Arial"/>
                <a:sym typeface="Arial"/>
              </a:defRPr>
            </a:lvl1pPr>
            <a:lvl2pPr marL="795866" indent="-338666">
              <a:buClr>
                <a:srgbClr val="CCCCFF"/>
              </a:buClr>
              <a:buFont typeface="Wingdings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232452" indent="-318052">
              <a:buClr>
                <a:srgbClr val="CCCCFF"/>
              </a:buClr>
              <a:buFont typeface="Wingdings"/>
              <a:buChar char="●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CCCCFF"/>
              </a:buClr>
              <a:buFont typeface="Wingdings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35200" indent="-406400">
              <a:buClr>
                <a:srgbClr val="CCCCFF"/>
              </a:buClr>
              <a:buFont typeface="Wingdings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40000">
              <a:srgbClr val="07070F"/>
            </a:gs>
            <a:gs pos="100000">
              <a:srgbClr val="2E2E6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  <a:latin typeface="Versailles LT"/>
                <a:ea typeface="Versailles LT"/>
                <a:cs typeface="Versailles LT"/>
                <a:sym typeface="Versailles 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6553200" y="6406786"/>
            <a:ext cx="2133600" cy="26425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40000">
              <a:srgbClr val="07070F"/>
            </a:gs>
            <a:gs pos="100000">
              <a:srgbClr val="2E2E6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  <a:latin typeface="Versailles LT"/>
                <a:ea typeface="Versailles LT"/>
                <a:cs typeface="Versailles LT"/>
                <a:sym typeface="Versailles 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ctr">
              <a:buSzTx/>
              <a:buFontTx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algn="ctr">
              <a:buSzTx/>
              <a:buFontTx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algn="ctr">
              <a:buSzTx/>
              <a:buFontTx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algn="ctr">
              <a:buSzTx/>
              <a:buFontTx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6553200" y="6452505"/>
            <a:ext cx="2133600" cy="17281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2" r:id="rId9"/>
    <p:sldLayoutId id="2147483663" r:id="rId10"/>
    <p:sldLayoutId id="2147483664" r:id="rId11"/>
    <p:sldLayoutId id="2147483666" r:id="rId12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Astrokey4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1000"/>
            <a:ext cx="9144000" cy="6089904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066800" y="4501896"/>
            <a:ext cx="7772400" cy="2356106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>
              <a:defRPr sz="1800"/>
            </a:pPr>
            <a:r>
              <a:rPr sz="4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arrington"/>
                <a:ea typeface="Harrington"/>
                <a:cs typeface="Harrington"/>
                <a:sym typeface="Harrington"/>
              </a:rPr>
              <a:t> </a:t>
            </a:r>
            <a:r>
              <a:rPr sz="44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rPr>
              <a:t>   </a:t>
            </a:r>
            <a:r>
              <a:rPr sz="40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rPr>
              <a:t>New Monarchies</a:t>
            </a:r>
            <a:br>
              <a:rPr sz="40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rPr>
            </a:br>
            <a:r>
              <a:rPr sz="32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rPr>
              <a:t>&amp;</a:t>
            </a:r>
            <a:br>
              <a:rPr sz="32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rPr>
            </a:br>
            <a:r>
              <a:rPr sz="66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Monotype Corsiva"/>
                <a:ea typeface="Monotype Corsiva"/>
                <a:cs typeface="Monotype Corsiva"/>
                <a:sym typeface="Monotype Corsiva"/>
              </a:rPr>
              <a:t>Absolutism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sldNum" sz="quarter" idx="2"/>
          </p:nvPr>
        </p:nvSpPr>
        <p:spPr>
          <a:xfrm>
            <a:off x="6553200" y="6406784"/>
            <a:ext cx="2133600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10</a:t>
            </a:fld>
            <a:endParaRPr sz="1200">
              <a:solidFill>
                <a:srgbClr val="FFFFFF"/>
              </a:solidFill>
            </a:endParaRPr>
          </a:p>
        </p:txBody>
      </p:sp>
      <p:pic>
        <p:nvPicPr>
          <p:cNvPr id="371" name="image8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700" y="38735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Westernization through</a:t>
            </a:r>
            <a:endParaRPr dirty="0"/>
          </a:p>
        </p:txBody>
      </p:sp>
      <p:sp>
        <p:nvSpPr>
          <p:cNvPr id="374" name="Shape 3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Shipbuilding, education, beard tax,</a:t>
            </a:r>
          </a:p>
          <a:p>
            <a:pPr lvl="0"/>
            <a:r>
              <a:rPr lang="en-US" dirty="0" smtClean="0"/>
              <a:t>Western clothes</a:t>
            </a:r>
            <a:endParaRPr dirty="0"/>
          </a:p>
        </p:txBody>
      </p:sp>
      <p:sp>
        <p:nvSpPr>
          <p:cNvPr id="375" name="Shape 375"/>
          <p:cNvSpPr>
            <a:spLocks noGrp="1"/>
          </p:cNvSpPr>
          <p:nvPr>
            <p:ph type="sldNum" sz="quarter" idx="2"/>
          </p:nvPr>
        </p:nvSpPr>
        <p:spPr>
          <a:xfrm>
            <a:off x="6553200" y="6406784"/>
            <a:ext cx="2133600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11</a:t>
            </a:fld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Classes</a:t>
            </a:r>
            <a:endParaRPr dirty="0"/>
          </a:p>
        </p:txBody>
      </p:sp>
      <p:sp>
        <p:nvSpPr>
          <p:cNvPr id="379" name="Shape 3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Boyars= turned into a service nobility</a:t>
            </a:r>
          </a:p>
          <a:p>
            <a:pPr lvl="0"/>
            <a:r>
              <a:rPr lang="en-US" dirty="0" smtClean="0"/>
              <a:t>Streltsy-rebellion</a:t>
            </a:r>
            <a:endParaRPr dirty="0"/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406784"/>
            <a:ext cx="2133600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12</a:t>
            </a:fld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sldNum" sz="quarter" idx="2"/>
          </p:nvPr>
        </p:nvSpPr>
        <p:spPr>
          <a:xfrm>
            <a:off x="6553200" y="6406784"/>
            <a:ext cx="2133600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13</a:t>
            </a:fld>
            <a:endParaRPr sz="1200">
              <a:solidFill>
                <a:srgbClr val="FFFFFF"/>
              </a:solidFill>
            </a:endParaRPr>
          </a:p>
        </p:txBody>
      </p:sp>
      <p:pic>
        <p:nvPicPr>
          <p:cNvPr id="396" name="image13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700" y="387350"/>
            <a:ext cx="81026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13.png" descr="http://upload.wikimedia.org/wikipedia/commons/f/f5/Friedrich_Wilhelm_I_17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9" y="-7885"/>
            <a:ext cx="4761906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3200400" y="609600"/>
            <a:ext cx="5638800" cy="2209800"/>
          </a:xfrm>
          <a:prstGeom prst="rect">
            <a:avLst/>
          </a:prstGeom>
        </p:spPr>
        <p:txBody>
          <a:bodyPr/>
          <a:lstStyle/>
          <a:p>
            <a:pPr lvl="0" algn="r" defTabSz="740662">
              <a:defRPr sz="1800">
                <a:solidFill>
                  <a:srgbClr val="000000"/>
                </a:solidFill>
              </a:defRPr>
            </a:pPr>
            <a:r>
              <a:rPr sz="6400" b="1">
                <a:solidFill>
                  <a:srgbClr val="F5D9B6"/>
                </a:solidFill>
              </a:rPr>
              <a:t>Absolutist </a:t>
            </a:r>
            <a:r>
              <a:rPr sz="7100" b="1">
                <a:solidFill>
                  <a:srgbClr val="F5D9B6"/>
                </a:solidFill>
              </a:rPr>
              <a:t>Prussia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14.png" descr="http://upload.wikimedia.org/wikipedia/commons/thumb/7/7d/Holy_Roman_Empire_1648.svg/1000px-Holy_Roman_Empire_1648.svg.png"/>
          <p:cNvPicPr/>
          <p:nvPr/>
        </p:nvPicPr>
        <p:blipFill>
          <a:blip r:embed="rId2">
            <a:extLst/>
          </a:blip>
          <a:srcRect l="671" t="670" r="18797" b="18798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3962400" y="757019"/>
            <a:ext cx="3429000" cy="518443"/>
          </a:xfrm>
          <a:prstGeom prst="rect">
            <a:avLst/>
          </a:prstGeom>
          <a:gradFill>
            <a:gsLst>
              <a:gs pos="0">
                <a:srgbClr val="090B1E"/>
              </a:gs>
              <a:gs pos="80000">
                <a:srgbClr val="0B0E27"/>
              </a:gs>
              <a:gs pos="100000">
                <a:srgbClr val="0B0D28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6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Brandenburg</a:t>
            </a:r>
          </a:p>
        </p:txBody>
      </p:sp>
      <p:sp>
        <p:nvSpPr>
          <p:cNvPr id="316" name="Shape 316"/>
          <p:cNvSpPr/>
          <p:nvPr/>
        </p:nvSpPr>
        <p:spPr>
          <a:xfrm>
            <a:off x="152400" y="6324599"/>
            <a:ext cx="2388667" cy="259223"/>
          </a:xfrm>
          <a:prstGeom prst="rect">
            <a:avLst/>
          </a:prstGeom>
          <a:gradFill>
            <a:gsLst>
              <a:gs pos="0">
                <a:srgbClr val="090B1E"/>
              </a:gs>
              <a:gs pos="80000">
                <a:srgbClr val="0B0E27"/>
              </a:gs>
              <a:gs pos="100000">
                <a:srgbClr val="0B0D28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Map Credit: </a:t>
            </a:r>
            <a:r>
              <a:rPr>
                <a:latin typeface="Arial"/>
                <a:ea typeface="Arial"/>
                <a:cs typeface="Arial"/>
                <a:sym typeface="Arial"/>
                <a:hlinkClick r:id="rId3"/>
              </a:rPr>
              <a:t>Astrokey44</a:t>
            </a:r>
          </a:p>
        </p:txBody>
      </p:sp>
      <p:sp>
        <p:nvSpPr>
          <p:cNvPr id="317" name="Shape 317"/>
          <p:cNvSpPr/>
          <p:nvPr/>
        </p:nvSpPr>
        <p:spPr>
          <a:xfrm>
            <a:off x="6095999" y="1341436"/>
            <a:ext cx="609601" cy="639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309"/>
                </a:moveTo>
                <a:lnTo>
                  <a:pt x="5400" y="11309"/>
                </a:lnTo>
                <a:lnTo>
                  <a:pt x="5400" y="0"/>
                </a:lnTo>
                <a:lnTo>
                  <a:pt x="16200" y="0"/>
                </a:lnTo>
                <a:lnTo>
                  <a:pt x="16200" y="11309"/>
                </a:lnTo>
                <a:lnTo>
                  <a:pt x="21600" y="11309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5E2113"/>
              </a:gs>
              <a:gs pos="80000">
                <a:srgbClr val="7C2B18"/>
              </a:gs>
              <a:gs pos="100000">
                <a:srgbClr val="7E2A17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xfrm>
            <a:off x="0" y="579437"/>
            <a:ext cx="9144000" cy="1143001"/>
          </a:xfrm>
          <a:prstGeom prst="rect">
            <a:avLst/>
          </a:prstGeom>
        </p:spPr>
        <p:txBody>
          <a:bodyPr/>
          <a:lstStyle>
            <a:lvl1pPr>
              <a:defRPr sz="57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700" b="1">
                <a:solidFill>
                  <a:srgbClr val="FFFFFF"/>
                </a:solidFill>
              </a:rPr>
              <a:t>Hohenzollern Dynasty</a:t>
            </a:r>
          </a:p>
        </p:txBody>
      </p:sp>
      <p:sp>
        <p:nvSpPr>
          <p:cNvPr id="320" name="Shape 320"/>
          <p:cNvSpPr>
            <a:spLocks noGrp="1"/>
          </p:cNvSpPr>
          <p:nvPr>
            <p:ph type="body" idx="1"/>
          </p:nvPr>
        </p:nvSpPr>
        <p:spPr>
          <a:xfrm>
            <a:off x="457200" y="4999037"/>
            <a:ext cx="8229600" cy="715965"/>
          </a:xfrm>
          <a:prstGeom prst="rect">
            <a:avLst/>
          </a:prstGeom>
        </p:spPr>
        <p:txBody>
          <a:bodyPr/>
          <a:lstStyle>
            <a:lvl1pPr marL="0" indent="0" algn="ctr" defTabSz="676655">
              <a:spcBef>
                <a:spcPts val="1000"/>
              </a:spcBef>
              <a:buSzTx/>
              <a:buNone/>
              <a:defRPr sz="4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“The Fredericks”</a:t>
            </a:r>
          </a:p>
        </p:txBody>
      </p:sp>
      <p:pic>
        <p:nvPicPr>
          <p:cNvPr id="321" name="image19.jpeg" descr="Frans Luycx 0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112960"/>
            <a:ext cx="2020393" cy="2562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20.jpeg" descr="Frederick I of Prussia (cropped)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0800" y="2112960"/>
            <a:ext cx="1888821" cy="2562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21.jpeg" descr="Friedrich Wilhelm I 171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5228" y="2112960"/>
            <a:ext cx="1778203" cy="2562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22.jpeg" descr="Friedrich Zweite Alt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89038" y="2103435"/>
            <a:ext cx="2095502" cy="2562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5791200" y="1519534"/>
            <a:ext cx="2337925" cy="48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8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(r. 1640-1688)</a:t>
            </a:r>
          </a:p>
        </p:txBody>
      </p:sp>
      <p:sp>
        <p:nvSpPr>
          <p:cNvPr id="327" name="Shape 327"/>
          <p:cNvSpPr/>
          <p:nvPr/>
        </p:nvSpPr>
        <p:spPr>
          <a:xfrm>
            <a:off x="4191000" y="2590800"/>
            <a:ext cx="4648200" cy="3151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6000" b="1" dirty="0">
                <a:solidFill>
                  <a:srgbClr val="FFFFFF"/>
                </a:solidFill>
                <a:latin typeface="Versailles LT"/>
                <a:ea typeface="Versailles LT"/>
                <a:cs typeface="Versailles LT"/>
                <a:sym typeface="Versailles LT"/>
              </a:rPr>
              <a:t>The “Great Elector”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2000" b="1" dirty="0">
                <a:solidFill>
                  <a:srgbClr val="FFFFFF"/>
                </a:solidFill>
                <a:latin typeface="Versailles LT"/>
                <a:ea typeface="Versailles LT"/>
                <a:cs typeface="Versailles LT"/>
                <a:sym typeface="Versailles LT"/>
              </a:rPr>
              <a:t> </a:t>
            </a:r>
          </a:p>
          <a:p>
            <a:pPr lvl="0" algn="ctr"/>
            <a:r>
              <a:rPr sz="32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Father of Prussian Absolutism</a:t>
            </a:r>
          </a:p>
        </p:txBody>
      </p:sp>
      <p:pic>
        <p:nvPicPr>
          <p:cNvPr id="328" name="image4.jpeg" descr="File:Frans Luycx 011.jpg"/>
          <p:cNvPicPr/>
          <p:nvPr/>
        </p:nvPicPr>
        <p:blipFill>
          <a:blip r:embed="rId2">
            <a:extLst/>
          </a:blip>
          <a:srcRect l="5386" t="7355" r="9024"/>
          <a:stretch>
            <a:fillRect/>
          </a:stretch>
        </p:blipFill>
        <p:spPr>
          <a:xfrm>
            <a:off x="771896" y="1981200"/>
            <a:ext cx="3266704" cy="4482207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xfrm>
            <a:off x="228599" y="376535"/>
            <a:ext cx="8708174" cy="1447801"/>
          </a:xfrm>
          <a:prstGeom prst="rect">
            <a:avLst/>
          </a:prstGeom>
        </p:spPr>
        <p:txBody>
          <a:bodyPr/>
          <a:lstStyle>
            <a:lvl1pPr algn="l">
              <a:defRPr sz="6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600" b="1">
                <a:solidFill>
                  <a:srgbClr val="FFFFFF"/>
                </a:solidFill>
              </a:rPr>
              <a:t>Frederick William</a:t>
            </a:r>
          </a:p>
        </p:txBody>
      </p:sp>
      <p:sp>
        <p:nvSpPr>
          <p:cNvPr id="6" name="Shape 334"/>
          <p:cNvSpPr/>
          <p:nvPr/>
        </p:nvSpPr>
        <p:spPr>
          <a:xfrm>
            <a:off x="3810000" y="5865738"/>
            <a:ext cx="53340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4000" b="1" dirty="0">
                <a:solidFill>
                  <a:srgbClr val="FFFFFF"/>
                </a:solidFill>
                <a:latin typeface="Versailles LT"/>
                <a:ea typeface="Versailles LT"/>
                <a:cs typeface="Versailles LT"/>
                <a:sym typeface="Versailles LT"/>
              </a:rPr>
              <a:t>The “Soldier King”</a:t>
            </a:r>
            <a:endParaRPr sz="11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2000" b="1" dirty="0">
                <a:solidFill>
                  <a:srgbClr val="FFFFFF"/>
                </a:solidFill>
                <a:latin typeface="Versailles LT"/>
                <a:ea typeface="Versailles LT"/>
                <a:cs typeface="Versailles LT"/>
                <a:sym typeface="Versailles LT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The Junkers</a:t>
            </a:r>
          </a:p>
        </p:txBody>
      </p:sp>
      <p:sp>
        <p:nvSpPr>
          <p:cNvPr id="340" name="Shape 3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Apple Chancery"/>
                <a:ea typeface="Apple Chancery"/>
                <a:cs typeface="Apple Chancery"/>
                <a:sym typeface="Apple Chancery"/>
              </a:rPr>
              <a:t>Prussa’s landowning nobility.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Apple Chancery"/>
                <a:ea typeface="Apple Chancery"/>
                <a:cs typeface="Apple Chancery"/>
                <a:sym typeface="Apple Chancery"/>
              </a:rPr>
              <a:t>The Junkers supported the monarchy and served in the army in exchange for absolute power over their serfs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Apple Chancery"/>
                <a:ea typeface="Apple Chancery"/>
                <a:cs typeface="Apple Chancery"/>
                <a:sym typeface="Apple Chancery"/>
              </a:rPr>
              <a:t>Led by the Junkers, the officer corps became Prussia’s most prestigious class</a:t>
            </a:r>
          </a:p>
        </p:txBody>
      </p:sp>
      <p:sp>
        <p:nvSpPr>
          <p:cNvPr id="341" name="Shape 3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6</a:t>
            </a:fld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704087">
              <a:defRPr sz="67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700" b="1">
                <a:solidFill>
                  <a:srgbClr val="FFFFFF"/>
                </a:solidFill>
              </a:rPr>
              <a:t>MILITARISM</a:t>
            </a:r>
          </a:p>
        </p:txBody>
      </p:sp>
      <p:pic>
        <p:nvPicPr>
          <p:cNvPr id="344" name="image24.jpeg" descr="File:Hohenfriedeberg.Attack.of.Prussian.Infantry.174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600200"/>
            <a:ext cx="9144001" cy="4439204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/>
          <p:nvPr/>
        </p:nvSpPr>
        <p:spPr>
          <a:xfrm>
            <a:off x="-1" y="6095999"/>
            <a:ext cx="9144001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Carl Röchling (d. 1920), </a:t>
            </a:r>
            <a:r>
              <a: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Attack of the Prussian Infantry</a:t>
            </a:r>
          </a:p>
        </p:txBody>
      </p:sp>
      <p:sp>
        <p:nvSpPr>
          <p:cNvPr id="346" name="Shape 346"/>
          <p:cNvSpPr/>
          <p:nvPr/>
        </p:nvSpPr>
        <p:spPr>
          <a:xfrm>
            <a:off x="609600" y="2133600"/>
            <a:ext cx="3352800" cy="2626767"/>
          </a:xfrm>
          <a:prstGeom prst="rect">
            <a:avLst/>
          </a:prstGeom>
          <a:gradFill>
            <a:gsLst>
              <a:gs pos="0">
                <a:srgbClr val="5E2113"/>
              </a:gs>
              <a:gs pos="80000">
                <a:srgbClr val="7C2B18"/>
              </a:gs>
              <a:gs pos="100000">
                <a:srgbClr val="7E2A17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9600" b="1">
                <a:solidFill>
                  <a:srgbClr val="FFFFFF"/>
                </a:solidFill>
                <a:latin typeface="Versailles LT"/>
                <a:ea typeface="Versailles LT"/>
                <a:cs typeface="Versailles LT"/>
                <a:sym typeface="Versailles LT"/>
              </a:rPr>
              <a:t>12</a:t>
            </a:r>
            <a:r>
              <a:rPr sz="9600" b="1" baseline="30000">
                <a:solidFill>
                  <a:srgbClr val="FFFFFF"/>
                </a:solidFill>
                <a:latin typeface="Versailles LT"/>
                <a:ea typeface="Versailles LT"/>
                <a:cs typeface="Versailles LT"/>
                <a:sym typeface="Versailles LT"/>
              </a:rPr>
              <a:t>TH</a:t>
            </a:r>
            <a:r>
              <a:rPr sz="9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Largest </a:t>
            </a:r>
            <a:b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</a:p>
        </p:txBody>
      </p:sp>
      <p:sp>
        <p:nvSpPr>
          <p:cNvPr id="347" name="Shape 347"/>
          <p:cNvSpPr/>
          <p:nvPr/>
        </p:nvSpPr>
        <p:spPr>
          <a:xfrm>
            <a:off x="5181600" y="2819400"/>
            <a:ext cx="3352800" cy="2626767"/>
          </a:xfrm>
          <a:prstGeom prst="rect">
            <a:avLst/>
          </a:prstGeom>
          <a:gradFill>
            <a:gsLst>
              <a:gs pos="0">
                <a:srgbClr val="090B1E"/>
              </a:gs>
              <a:gs pos="80000">
                <a:srgbClr val="0B0E27"/>
              </a:gs>
              <a:gs pos="100000">
                <a:srgbClr val="0B0D28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9600" b="1">
                <a:solidFill>
                  <a:srgbClr val="FFFFFF"/>
                </a:solidFill>
                <a:latin typeface="Versailles LT"/>
                <a:ea typeface="Versailles LT"/>
                <a:cs typeface="Versailles LT"/>
                <a:sym typeface="Versailles LT"/>
              </a:rPr>
              <a:t>4</a:t>
            </a:r>
            <a:r>
              <a:rPr sz="9600" b="1" baseline="30000">
                <a:solidFill>
                  <a:srgbClr val="FFFFFF"/>
                </a:solidFill>
                <a:latin typeface="Versailles LT"/>
                <a:ea typeface="Versailles LT"/>
                <a:cs typeface="Versailles LT"/>
                <a:sym typeface="Versailles LT"/>
              </a:rPr>
              <a:t>TH</a:t>
            </a:r>
            <a:r>
              <a:rPr sz="9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Largest </a:t>
            </a:r>
            <a:b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Army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5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724" y="-859602"/>
            <a:ext cx="8316551" cy="11163156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-601135" y="-170392"/>
            <a:ext cx="5591906" cy="204152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i="1">
                <a:solidFill>
                  <a:srgbClr val="FFFFFF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Peter the Great </a:t>
            </a:r>
            <a:endParaRPr b="1" i="1">
              <a:latin typeface="Monotype Corsiva"/>
              <a:ea typeface="Monotype Corsiva"/>
              <a:cs typeface="Monotype Corsiva"/>
              <a:sym typeface="Monotype Corsiva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i="1">
                <a:solidFill>
                  <a:srgbClr val="FFFFFF"/>
                </a:solidFill>
                <a:latin typeface="Monotype Corsiva"/>
                <a:ea typeface="Monotype Corsiva"/>
                <a:cs typeface="Monotype Corsiva"/>
                <a:sym typeface="Monotype Corsiva"/>
              </a:rPr>
              <a:t>Russia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6553200" y="6406784"/>
            <a:ext cx="2133600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8</a:t>
            </a:fld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sldNum" sz="quarter" idx="2"/>
          </p:nvPr>
        </p:nvSpPr>
        <p:spPr>
          <a:xfrm>
            <a:off x="6553200" y="6406784"/>
            <a:ext cx="2133600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9</a:t>
            </a:fld>
            <a:endParaRPr sz="1200">
              <a:solidFill>
                <a:srgbClr val="FFFFFF"/>
              </a:solidFill>
            </a:endParaRPr>
          </a:p>
        </p:txBody>
      </p:sp>
      <p:pic>
        <p:nvPicPr>
          <p:cNvPr id="356" name="image6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1" y="14939"/>
            <a:ext cx="9094658" cy="6828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"/>
          <p:cNvPicPr/>
          <p:nvPr/>
        </p:nvPicPr>
        <p:blipFill rotWithShape="1">
          <a:blip r:embed="rId3">
            <a:extLst/>
          </a:blip>
          <a:srcRect l="3773" t="63729" r="10488" b="19214"/>
          <a:stretch/>
        </p:blipFill>
        <p:spPr>
          <a:xfrm>
            <a:off x="485775" y="5499465"/>
            <a:ext cx="7843838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124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Apple Chancery</vt:lpstr>
      <vt:lpstr>Arial</vt:lpstr>
      <vt:lpstr>Arial Bold</vt:lpstr>
      <vt:lpstr>Avenir Roman</vt:lpstr>
      <vt:lpstr>Calibri</vt:lpstr>
      <vt:lpstr>Harrington</vt:lpstr>
      <vt:lpstr>Monotype Corsiva</vt:lpstr>
      <vt:lpstr>Times New Roman</vt:lpstr>
      <vt:lpstr>Versailles LT</vt:lpstr>
      <vt:lpstr>Wingdings</vt:lpstr>
      <vt:lpstr>Default</vt:lpstr>
      <vt:lpstr>    New Monarchies &amp; Absolutism</vt:lpstr>
      <vt:lpstr>Absolutist Prussia</vt:lpstr>
      <vt:lpstr>PowerPoint Presentation</vt:lpstr>
      <vt:lpstr>Hohenzollern Dynasty</vt:lpstr>
      <vt:lpstr>Frederick William</vt:lpstr>
      <vt:lpstr>The Junkers</vt:lpstr>
      <vt:lpstr>MILITARISM</vt:lpstr>
      <vt:lpstr>Peter the Great  Russia</vt:lpstr>
      <vt:lpstr>PowerPoint Presentation</vt:lpstr>
      <vt:lpstr>PowerPoint Presentation</vt:lpstr>
      <vt:lpstr>Westernization through</vt:lpstr>
      <vt:lpstr>Classes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4/5</dc:title>
  <dc:creator>Curl, Michelle</dc:creator>
  <cp:lastModifiedBy>Canon City Schools</cp:lastModifiedBy>
  <cp:revision>9</cp:revision>
  <dcterms:modified xsi:type="dcterms:W3CDTF">2017-04-11T22:32:28Z</dcterms:modified>
</cp:coreProperties>
</file>