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7" r:id="rId4"/>
    <p:sldId id="273" r:id="rId5"/>
    <p:sldId id="277" r:id="rId6"/>
    <p:sldId id="278" r:id="rId7"/>
    <p:sldId id="282" r:id="rId8"/>
    <p:sldId id="290" r:id="rId9"/>
    <p:sldId id="292" r:id="rId10"/>
    <p:sldId id="296" r:id="rId11"/>
    <p:sldId id="298" r:id="rId12"/>
    <p:sldId id="299" r:id="rId13"/>
    <p:sldId id="300" r:id="rId14"/>
    <p:sldId id="301" r:id="rId15"/>
    <p:sldId id="305" r:id="rId16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A63C3F"/>
            </a:gs>
            <a:gs pos="100000">
              <a:srgbClr val="4E000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D8E3DD"/>
                </a:solidFill>
                <a:latin typeface="Footlight MT Light"/>
                <a:ea typeface="Footlight MT Light"/>
                <a:cs typeface="Footlight MT Light"/>
                <a:sym typeface="Footlight MT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8E3DD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  <a:lvl2pPr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2pPr>
            <a:lvl3pPr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3pPr>
            <a:lvl4pPr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4pPr>
            <a:lvl5pPr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553200" y="6450012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3EAE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A63C3F"/>
            </a:gs>
            <a:gs pos="100000">
              <a:srgbClr val="4E000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D8E3DD"/>
                </a:solidFill>
                <a:latin typeface="Footlight MT Light"/>
                <a:ea typeface="Footlight MT Light"/>
                <a:cs typeface="Footlight MT Light"/>
                <a:sym typeface="Footlight MT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8E3DD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553200" y="6450012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E3EAE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40000">
              <a:srgbClr val="07070F"/>
            </a:gs>
            <a:gs pos="100000">
              <a:srgbClr val="2E2E6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553200" y="6452505"/>
            <a:ext cx="2133600" cy="17281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1071602" y="304785"/>
            <a:ext cx="7615214" cy="1106462"/>
            <a:chOff x="40" y="-13"/>
            <a:chExt cx="7615212" cy="1106461"/>
          </a:xfrm>
        </p:grpSpPr>
        <p:sp>
          <p:nvSpPr>
            <p:cNvPr id="62" name="Shape 62"/>
            <p:cNvSpPr/>
            <p:nvPr/>
          </p:nvSpPr>
          <p:spPr>
            <a:xfrm flipH="1">
              <a:off x="3797342" y="-14"/>
              <a:ext cx="1104873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6511967" y="-14"/>
              <a:ext cx="1103287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40" y="1572"/>
              <a:ext cx="1103288" cy="110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5253080" y="-14"/>
              <a:ext cx="1103286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8575" cap="flat">
              <a:solidFill>
                <a:srgbClr val="D9D8E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flipH="1">
              <a:off x="1287504" y="-14"/>
              <a:ext cx="1103286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8575" cap="flat">
              <a:solidFill>
                <a:srgbClr val="D9D8E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2133600" cy="13554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CCCCFF"/>
              </a:buClr>
              <a:buFont typeface="Wingdings"/>
              <a:defRPr>
                <a:latin typeface="Arial"/>
                <a:ea typeface="Arial"/>
                <a:cs typeface="Arial"/>
                <a:sym typeface="Arial"/>
              </a:defRPr>
            </a:lvl1pPr>
            <a:lvl2pPr marL="795866" indent="-338666">
              <a:buClr>
                <a:srgbClr val="CCCCFF"/>
              </a:buClr>
              <a:buFont typeface="Wingdings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2452" indent="-318052">
              <a:buClr>
                <a:srgbClr val="CCCCFF"/>
              </a:buClr>
              <a:buFont typeface="Wingdings"/>
              <a:buChar char="●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CCCCFF"/>
              </a:buClr>
              <a:buFont typeface="Wingdings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buClr>
                <a:srgbClr val="CCCCFF"/>
              </a:buClr>
              <a:buFont typeface="Wingdings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lickr.com/photos/whiteafrica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066800" y="4501896"/>
            <a:ext cx="7772400" cy="2356106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 sz="1800"/>
            </a:pPr>
            <a:r>
              <a: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arrington"/>
                <a:ea typeface="Harrington"/>
                <a:cs typeface="Harrington"/>
                <a:sym typeface="Harrington"/>
              </a:rPr>
              <a:t> </a:t>
            </a:r>
            <a:r>
              <a:rPr sz="44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   </a:t>
            </a:r>
            <a:r>
              <a:rPr sz="40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New Monarchies</a:t>
            </a:r>
            <a:br>
              <a:rPr sz="40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</a:br>
            <a:r>
              <a:rPr sz="32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&amp;</a:t>
            </a:r>
            <a:br>
              <a:rPr sz="32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</a:br>
            <a:r>
              <a:rPr sz="66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Absolutism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317500" y="1697360"/>
            <a:ext cx="4246613" cy="3463281"/>
          </a:xfrm>
          <a:prstGeom prst="rect">
            <a:avLst/>
          </a:prstGeom>
        </p:spPr>
        <p:txBody>
          <a:bodyPr/>
          <a:lstStyle/>
          <a:p>
            <a:pPr lvl="0" defTabSz="850391">
              <a:defRPr sz="1800">
                <a:solidFill>
                  <a:srgbClr val="000000"/>
                </a:solidFill>
              </a:defRPr>
            </a:pPr>
            <a:r>
              <a:rPr sz="7533">
                <a:solidFill>
                  <a:srgbClr val="FFFFFF"/>
                </a:solidFill>
                <a:latin typeface="Apple Chancery"/>
                <a:ea typeface="Apple Chancery"/>
                <a:cs typeface="Apple Chancery"/>
                <a:sym typeface="Apple Chancery"/>
              </a:rPr>
              <a:t>Wars of </a:t>
            </a:r>
          </a:p>
          <a:p>
            <a:pPr lvl="0" defTabSz="850391">
              <a:defRPr sz="1800">
                <a:solidFill>
                  <a:srgbClr val="000000"/>
                </a:solidFill>
              </a:defRPr>
            </a:pPr>
            <a:r>
              <a:rPr sz="7533">
                <a:solidFill>
                  <a:srgbClr val="FFFFFF"/>
                </a:solidFill>
                <a:latin typeface="Apple Chancery"/>
                <a:ea typeface="Apple Chancery"/>
                <a:cs typeface="Apple Chancery"/>
                <a:sym typeface="Apple Chancery"/>
              </a:rPr>
              <a:t>Louis XIV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10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2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1958" y="0"/>
            <a:ext cx="431368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7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0841" y="716491"/>
            <a:ext cx="10105682" cy="568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7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028" y="837769"/>
            <a:ext cx="9210056" cy="5182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4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8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0841" y="585787"/>
            <a:ext cx="10105682" cy="568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8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623" y="843061"/>
            <a:ext cx="9191246" cy="5171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8E3DD"/>
                </a:solidFill>
              </a:rPr>
              <a:t>Treaty of Utrect, 1713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Ended Louis efforts to dominate Europe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Allowed Philip V to remain on the throne of Spain, but stipulated that the crowns of Spain and France should never be worn by the same monarch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granted the Spanish Netherlands to the Austrian Habsburgs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D8E3DD"/>
                </a:solidFill>
              </a:rPr>
              <a:t>Granted England a number of territories including Newfoundland, Nova Scotia, Gibraltar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E3EAE6"/>
                </a:solidFill>
              </a:rPr>
              <a:t>15</a:t>
            </a:fld>
            <a:endParaRPr sz="1200">
              <a:solidFill>
                <a:srgbClr val="E3EAE6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1938"/>
            <a:ext cx="9144000" cy="633412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28600" y="685800"/>
            <a:ext cx="6705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600" i="1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FFFFFF"/>
                </a:solidFill>
              </a:rPr>
              <a:t>Medieval Kings faced many challenges and were constantly “checked” by:</a:t>
            </a:r>
          </a:p>
        </p:txBody>
      </p:sp>
      <p:sp>
        <p:nvSpPr>
          <p:cNvPr id="90" name="Shape 90"/>
          <p:cNvSpPr/>
          <p:nvPr/>
        </p:nvSpPr>
        <p:spPr>
          <a:xfrm>
            <a:off x="152400" y="3428998"/>
            <a:ext cx="3657600" cy="3167065"/>
          </a:xfrm>
          <a:prstGeom prst="rect">
            <a:avLst/>
          </a:prstGeom>
          <a:solidFill>
            <a:srgbClr val="C7E29C">
              <a:alpha val="49000"/>
            </a:srgbClr>
          </a:solidFill>
          <a:ln w="25400">
            <a:solidFill>
              <a:srgbClr val="71884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/>
          </a:bodyPr>
          <a:lstStyle/>
          <a:p>
            <a:pPr marL="1609725" lvl="0" indent="-1609725">
              <a:lnSpc>
                <a:spcPct val="80000"/>
              </a:lnSpc>
              <a:buClr>
                <a:srgbClr val="0D0D0D"/>
              </a:buClr>
              <a:buSzPct val="100000"/>
              <a:buFont typeface="Cochin"/>
              <a:buAutoNum type="arabicPeriod"/>
            </a:pPr>
            <a:r>
              <a:rPr sz="3900" i="1">
                <a:solidFill>
                  <a:srgbClr val="0D0D0D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The church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marL="1609725" lvl="0" indent="-1609725">
              <a:lnSpc>
                <a:spcPct val="80000"/>
              </a:lnSpc>
              <a:buClr>
                <a:srgbClr val="0D0D0D"/>
              </a:buClr>
              <a:buSzPct val="100000"/>
              <a:buFont typeface="Cochin"/>
              <a:buAutoNum type="arabicPeriod"/>
            </a:pPr>
            <a:r>
              <a:rPr sz="3900" i="1">
                <a:solidFill>
                  <a:srgbClr val="0D0D0D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The Nobility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marL="1609725" lvl="0" indent="-1609725">
              <a:lnSpc>
                <a:spcPct val="80000"/>
              </a:lnSpc>
              <a:buClr>
                <a:srgbClr val="0D0D0D"/>
              </a:buClr>
              <a:buSzPct val="100000"/>
              <a:buFont typeface="Cochin"/>
              <a:buAutoNum type="arabicPeriod"/>
            </a:pPr>
            <a:r>
              <a:rPr sz="3900" i="1">
                <a:solidFill>
                  <a:srgbClr val="0D0D0D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Representative bodies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marL="1609725" lvl="0" indent="-1609725">
              <a:lnSpc>
                <a:spcPct val="80000"/>
              </a:lnSpc>
              <a:buClr>
                <a:srgbClr val="0D0D0D"/>
              </a:buClr>
              <a:buSzPct val="100000"/>
              <a:buFont typeface="Cochin"/>
              <a:buAutoNum type="arabicPeriod"/>
            </a:pPr>
            <a:r>
              <a:rPr sz="3900" i="1">
                <a:solidFill>
                  <a:srgbClr val="0D0D0D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Towns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marL="1609725" lvl="0" indent="-1609725">
              <a:lnSpc>
                <a:spcPct val="80000"/>
              </a:lnSpc>
              <a:buClr>
                <a:srgbClr val="0D0D0D"/>
              </a:buClr>
              <a:buSzPct val="100000"/>
              <a:buFont typeface="Cochin"/>
              <a:buAutoNum type="arabicPeriod"/>
            </a:pPr>
            <a:r>
              <a:rPr sz="3900" i="1">
                <a:solidFill>
                  <a:srgbClr val="0D0D0D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Universities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136" y="2456"/>
            <a:ext cx="8572501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381000" y="1066800"/>
            <a:ext cx="4800600" cy="1858961"/>
          </a:xfrm>
          <a:prstGeom prst="rect">
            <a:avLst/>
          </a:prstGeom>
        </p:spPr>
        <p:txBody>
          <a:bodyPr/>
          <a:lstStyle/>
          <a:p>
            <a:pPr lvl="0" defTabSz="722376">
              <a:defRPr sz="1800"/>
            </a:pPr>
            <a:r>
              <a:rPr sz="3000" i="1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Absolutism</a:t>
            </a:r>
            <a:br>
              <a:rPr sz="3000" i="1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</a:br>
            <a:r>
              <a:rPr sz="3000" i="1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the idea or belief that the monarchy has unlimited authority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5.jpeg" descr="http://upload.wikimedia.org/wikipedia/commons/5/5f/Louis_XIV_of_Franc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6200" y="533400"/>
            <a:ext cx="5181600" cy="3657600"/>
          </a:xfrm>
          <a:prstGeom prst="rect">
            <a:avLst/>
          </a:prstGeom>
        </p:spPr>
        <p:txBody>
          <a:bodyPr/>
          <a:lstStyle/>
          <a:p>
            <a:pPr lvl="0" defTabSz="786383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4200">
                <a:solidFill>
                  <a:srgbClr val="DBE0D1"/>
                </a:solidFill>
                <a:effectLst>
                  <a:outerShdw blurRad="38100" dist="33540" dir="5460000" rotWithShape="0">
                    <a:srgbClr val="000000">
                      <a:alpha val="38000"/>
                    </a:srgbClr>
                  </a:outerShdw>
                </a:effectLst>
              </a:rPr>
              <a:t>Louis </a:t>
            </a:r>
            <a:br>
              <a:rPr sz="14200">
                <a:solidFill>
                  <a:srgbClr val="DBE0D1"/>
                </a:solidFill>
                <a:effectLst>
                  <a:outerShdw blurRad="38100" dist="33540" dir="5460000" rotWithShape="0">
                    <a:srgbClr val="000000">
                      <a:alpha val="38000"/>
                    </a:srgbClr>
                  </a:outerShdw>
                </a:effectLst>
              </a:rPr>
            </a:br>
            <a:r>
              <a:rPr sz="11800">
                <a:solidFill>
                  <a:srgbClr val="DBE0D1"/>
                </a:solidFill>
                <a:effectLst>
                  <a:outerShdw blurRad="38100" dist="33540" dir="5460000" rotWithShape="0">
                    <a:srgbClr val="000000">
                      <a:alpha val="38000"/>
                    </a:srgbClr>
                  </a:outerShdw>
                </a:effectLst>
              </a:rPr>
              <a:t>XIV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6.jpeg" descr="http://farm5.staticflickr.com/4015/4508129992_d6a73525d0_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66" y="766397"/>
            <a:ext cx="9159766" cy="609160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26276" y="4572000"/>
            <a:ext cx="9170276" cy="2286000"/>
          </a:xfrm>
          <a:prstGeom prst="rect">
            <a:avLst/>
          </a:prstGeom>
          <a:gradFill>
            <a:gsLst>
              <a:gs pos="63000">
                <a:srgbClr val="780E15">
                  <a:alpha val="40000"/>
                </a:srgbClr>
              </a:gs>
              <a:gs pos="100000">
                <a:srgbClr val="A63C3F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143000" y="4876800"/>
            <a:ext cx="784860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000" i="1">
                <a:solidFill>
                  <a:srgbClr val="D8E3D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000" i="1">
                <a:solidFill>
                  <a:srgbClr val="D8E3D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French nobles and Parisian townspeople rebelled against Cardinal Mazarin.</a:t>
            </a:r>
          </a:p>
        </p:txBody>
      </p:sp>
      <p:pic>
        <p:nvPicPr>
          <p:cNvPr id="172" name="image7.jpeg" descr="http://farm5.staticflickr.com/4015/4508129992_d6a73525d0_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766" y="0"/>
            <a:ext cx="9159766" cy="189186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381000" y="608920"/>
            <a:ext cx="8229600" cy="1143001"/>
          </a:xfrm>
          <a:prstGeom prst="rect">
            <a:avLst/>
          </a:prstGeom>
        </p:spPr>
        <p:txBody>
          <a:bodyPr/>
          <a:lstStyle>
            <a:lvl1pPr algn="l" defTabSz="777240">
              <a:defRPr sz="6800">
                <a:solidFill>
                  <a:srgbClr val="DBE0D1"/>
                </a:solidFill>
                <a:effectLst>
                  <a:outerShdw blurRad="38100" dist="3315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DBE0D1"/>
                </a:solidFill>
                <a:effectLst>
                  <a:outerShdw blurRad="38100" dist="33150" dir="5460000" rotWithShape="0">
                    <a:srgbClr val="000000">
                      <a:alpha val="38000"/>
                    </a:srgbClr>
                  </a:outerShdw>
                </a:effectLst>
              </a:rPr>
              <a:t>The Fronde</a:t>
            </a:r>
          </a:p>
        </p:txBody>
      </p:sp>
      <p:sp>
        <p:nvSpPr>
          <p:cNvPr id="174" name="Shape 174"/>
          <p:cNvSpPr/>
          <p:nvPr/>
        </p:nvSpPr>
        <p:spPr>
          <a:xfrm>
            <a:off x="118944" y="6400799"/>
            <a:ext cx="176899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1400">
                <a:solidFill>
                  <a:srgbClr val="D8E3DD"/>
                </a:solidFill>
                <a:latin typeface="Tahoma"/>
                <a:ea typeface="Tahoma"/>
                <a:cs typeface="Tahoma"/>
                <a:sym typeface="Tahoma"/>
              </a:rPr>
              <a:t> Photo by </a:t>
            </a:r>
            <a:r>
              <a:rPr sz="1400">
                <a:latin typeface="Tahoma"/>
                <a:ea typeface="Tahoma"/>
                <a:cs typeface="Tahoma"/>
                <a:sym typeface="Tahoma"/>
                <a:hlinkClick r:id="rId4"/>
              </a:rPr>
              <a:t>whiteafrican</a:t>
            </a:r>
          </a:p>
        </p:txBody>
      </p:sp>
      <p:sp>
        <p:nvSpPr>
          <p:cNvPr id="175" name="Shape 175"/>
          <p:cNvSpPr/>
          <p:nvPr/>
        </p:nvSpPr>
        <p:spPr>
          <a:xfrm>
            <a:off x="858039" y="1683603"/>
            <a:ext cx="508556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800" i="1">
                <a:solidFill>
                  <a:srgbClr val="FBFFF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800" i="1">
                <a:solidFill>
                  <a:srgbClr val="FBFFF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French for “sling”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551" y="502425"/>
            <a:ext cx="9194800" cy="6123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sz="1800" i="0"/>
            </a:pPr>
            <a:r>
              <a:rPr sz="4400" i="1"/>
              <a:t>The Sun King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160953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>
              <a:buSzTx/>
              <a:buNone/>
              <a:defRPr sz="8400" i="1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sz="1800" i="0"/>
            </a:pPr>
            <a:r>
              <a:rPr sz="8400" i="1" dirty="0" err="1"/>
              <a:t>L’etat</a:t>
            </a:r>
            <a:r>
              <a:rPr sz="8400" i="1" dirty="0"/>
              <a:t> </a:t>
            </a:r>
            <a:r>
              <a:rPr sz="8400" i="1" dirty="0" err="1"/>
              <a:t>C’est</a:t>
            </a:r>
            <a:r>
              <a:rPr sz="8400" i="1" dirty="0"/>
              <a:t> </a:t>
            </a:r>
            <a:r>
              <a:rPr sz="8400" i="1" dirty="0" err="1"/>
              <a:t>Moi</a:t>
            </a:r>
            <a:r>
              <a:rPr sz="8400" i="1" dirty="0"/>
              <a:t>.</a:t>
            </a:r>
          </a:p>
        </p:txBody>
      </p:sp>
      <p:pic>
        <p:nvPicPr>
          <p:cNvPr id="180" name="image8.jpeg" descr="http://upload.wikimedia.org/wikipedia/commons/thumb/5/5f/Louis_XIV_of_France.jpg/721px-Louis_XIV_of_Fran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901" y="1354665"/>
            <a:ext cx="4038602" cy="53848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84"/>
          <p:cNvSpPr txBox="1">
            <a:spLocks/>
          </p:cNvSpPr>
          <p:nvPr/>
        </p:nvSpPr>
        <p:spPr>
          <a:xfrm>
            <a:off x="457200" y="3209732"/>
            <a:ext cx="4038600" cy="194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55000" lnSpcReduction="20000"/>
          </a:bodyPr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SzPct val="100000"/>
              <a:buFont typeface="Arial"/>
              <a:buChar char="»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SzTx/>
              <a:buFont typeface="Arial"/>
              <a:buNone/>
              <a:defRPr sz="1800"/>
            </a:pPr>
            <a:r>
              <a:rPr lang="en-US" sz="8400" i="1" dirty="0" smtClean="0">
                <a:latin typeface="Monotype Corsiva"/>
                <a:ea typeface="Monotype Corsiva"/>
                <a:cs typeface="Monotype Corsiva"/>
                <a:sym typeface="Monotype Corsiva"/>
              </a:rPr>
              <a:t>I </a:t>
            </a:r>
          </a:p>
          <a:p>
            <a:pPr marL="0" indent="0" algn="ctr">
              <a:buSzTx/>
              <a:buFont typeface="Arial"/>
              <a:buNone/>
              <a:defRPr sz="1800"/>
            </a:pPr>
            <a:r>
              <a:rPr lang="en-US" sz="8400" i="1" dirty="0" smtClean="0">
                <a:latin typeface="Monotype Corsiva"/>
                <a:ea typeface="Monotype Corsiva"/>
                <a:cs typeface="Monotype Corsiva"/>
                <a:sym typeface="Monotype Corsiva"/>
              </a:rPr>
              <a:t>am </a:t>
            </a:r>
          </a:p>
          <a:p>
            <a:pPr marL="0" indent="0" algn="ctr">
              <a:buSzTx/>
              <a:buFont typeface="Arial"/>
              <a:buNone/>
              <a:defRPr sz="1800"/>
            </a:pPr>
            <a:r>
              <a:rPr lang="en-US" sz="8400" i="1" dirty="0" smtClean="0">
                <a:latin typeface="Monotype Corsiva"/>
                <a:ea typeface="Monotype Corsiva"/>
                <a:cs typeface="Monotype Corsiva"/>
                <a:sym typeface="Monotype Corsiva"/>
              </a:rPr>
              <a:t>the State.</a:t>
            </a:r>
            <a:endParaRPr lang="en-US" sz="8400" i="1" dirty="0">
              <a:latin typeface="Monotype Corsiva"/>
              <a:ea typeface="Monotype Corsiva"/>
              <a:cs typeface="Monotype Corsiva"/>
              <a:sym typeface="Monotype Corsiv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2.png" descr="File:Réception du Grand Condé à Versailles (Jean-Léon Gérôme, 1878).png"/>
          <p:cNvPicPr/>
          <p:nvPr/>
        </p:nvPicPr>
        <p:blipFill>
          <a:blip r:embed="rId2">
            <a:extLst/>
          </a:blip>
          <a:srcRect l="21059" t="18910" r="5326"/>
          <a:stretch>
            <a:fillRect/>
          </a:stretch>
        </p:blipFill>
        <p:spPr>
          <a:xfrm>
            <a:off x="0" y="-1"/>
            <a:ext cx="9144001" cy="68620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000000"/>
              </a:gs>
              <a:gs pos="44000">
                <a:srgbClr val="FBFFF3">
                  <a:alpha val="0"/>
                </a:srgbClr>
              </a:gs>
            </a:gsLst>
            <a:lin ang="15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0" y="4970957"/>
            <a:ext cx="914400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 b="1" i="1">
                <a:solidFill>
                  <a:srgbClr val="D8E3D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r>
              <a:rPr sz="5400" b="1" i="1">
                <a:solidFill>
                  <a:srgbClr val="D8E3D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Louis put the nobles in their place.</a:t>
            </a:r>
          </a:p>
        </p:txBody>
      </p:sp>
      <p:sp>
        <p:nvSpPr>
          <p:cNvPr id="5" name="Shape 194"/>
          <p:cNvSpPr txBox="1">
            <a:spLocks/>
          </p:cNvSpPr>
          <p:nvPr/>
        </p:nvSpPr>
        <p:spPr>
          <a:xfrm>
            <a:off x="-401216" y="-143421"/>
            <a:ext cx="4038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SzTx/>
              <a:buFont typeface="Arial"/>
              <a:buNone/>
              <a:defRPr sz="1800"/>
            </a:pPr>
            <a:r>
              <a:rPr lang="en-US" sz="7200" b="1" i="1" smtClean="0">
                <a:latin typeface="Monotype Corsiva"/>
                <a:ea typeface="Monotype Corsiva"/>
                <a:cs typeface="Monotype Corsiva"/>
                <a:sym typeface="Monotype Corsiva"/>
              </a:rPr>
              <a:t>Une Roi</a:t>
            </a:r>
          </a:p>
          <a:p>
            <a:pPr marL="0" indent="0" algn="ctr">
              <a:buSzTx/>
              <a:buFont typeface="Arial"/>
              <a:buNone/>
              <a:defRPr sz="1800"/>
            </a:pPr>
            <a:r>
              <a:rPr lang="en-US" sz="6700" i="1" smtClean="0">
                <a:latin typeface="Monotype Corsiva"/>
                <a:ea typeface="Monotype Corsiva"/>
                <a:cs typeface="Monotype Corsiva"/>
                <a:sym typeface="Monotype Corsiva"/>
              </a:rPr>
              <a:t>(One King)</a:t>
            </a:r>
            <a:endParaRPr lang="en-US" sz="6700" i="1" dirty="0">
              <a:latin typeface="Monotype Corsiva"/>
              <a:ea typeface="Monotype Corsiva"/>
              <a:cs typeface="Monotype Corsiva"/>
              <a:sym typeface="Monotype Corsiv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57200" y="1200856"/>
            <a:ext cx="4110791" cy="19827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D8E3D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The Code Louis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304799" y="3094035"/>
            <a:ext cx="3653592" cy="3078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None/>
              <a:defRPr sz="3600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 dirty="0">
                <a:solidFill>
                  <a:srgbClr val="D8E3DD"/>
                </a:solidFill>
              </a:rPr>
              <a:t>Louis attempted to standardize the laws in France, which were based on regional customs.</a:t>
            </a:r>
          </a:p>
        </p:txBody>
      </p:sp>
      <p:pic>
        <p:nvPicPr>
          <p:cNvPr id="236" name="image14.jpeg" descr="http://robelia43.pagesperso-orange.fr/images/couv_code_louis_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7991" y="41990"/>
            <a:ext cx="50532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31"/>
          <p:cNvSpPr txBox="1">
            <a:spLocks/>
          </p:cNvSpPr>
          <p:nvPr/>
        </p:nvSpPr>
        <p:spPr>
          <a:xfrm>
            <a:off x="493295" y="275253"/>
            <a:ext cx="4038600" cy="112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550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 i="1">
                <a:solidFill>
                  <a:srgbClr val="D8E3D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SzTx/>
              <a:buFont typeface="Arial"/>
              <a:buNone/>
              <a:defRPr sz="1800"/>
            </a:pPr>
            <a:r>
              <a:rPr lang="en-US" sz="7100" b="1" dirty="0" err="1" smtClean="0"/>
              <a:t>Une</a:t>
            </a:r>
            <a:r>
              <a:rPr lang="en-US" sz="7100" b="1" dirty="0" smtClean="0"/>
              <a:t> </a:t>
            </a:r>
            <a:r>
              <a:rPr lang="en-US" sz="7100" b="1" dirty="0" err="1" smtClean="0"/>
              <a:t>Loi</a:t>
            </a:r>
            <a:endParaRPr lang="en-US" sz="7100" b="1" dirty="0" smtClean="0"/>
          </a:p>
          <a:p>
            <a:pPr marL="0" indent="0" algn="ctr">
              <a:buSzTx/>
              <a:buFont typeface="Arial"/>
              <a:buNone/>
              <a:defRPr sz="1800"/>
            </a:pPr>
            <a:r>
              <a:rPr lang="en-US" sz="6700" dirty="0" smtClean="0"/>
              <a:t>(One Law)</a:t>
            </a:r>
            <a:endParaRPr lang="en-US" sz="67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15.jpeg" descr="http://upload.wikimedia.org/wikipedia/commons/thumb/3/31/Edit_de_Nantes_Avril_1598.jpg/907px-Edit_de_Nantes_Avril_159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9049"/>
            <a:ext cx="9144000" cy="68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0" y="2332038"/>
            <a:ext cx="9144000" cy="2653111"/>
          </a:xfrm>
          <a:prstGeom prst="rect">
            <a:avLst/>
          </a:prstGeom>
        </p:spPr>
        <p:txBody>
          <a:bodyPr/>
          <a:lstStyle/>
          <a:p>
            <a:pPr lvl="0" defTabSz="749808">
              <a:defRPr sz="1800">
                <a:solidFill>
                  <a:srgbClr val="000000"/>
                </a:solidFill>
              </a:defRPr>
            </a:pPr>
            <a:r>
              <a:rPr sz="4400"/>
              <a:t>Edict of Nantes </a:t>
            </a:r>
          </a:p>
          <a:p>
            <a:pPr lvl="0" defTabSz="749808">
              <a:defRPr sz="1800">
                <a:solidFill>
                  <a:srgbClr val="000000"/>
                </a:solidFill>
              </a:defRPr>
            </a:pPr>
            <a:r>
              <a:rPr sz="12300">
                <a:solidFill>
                  <a:srgbClr val="17112B"/>
                </a:solidFill>
                <a:effectLst>
                  <a:outerShdw blurRad="25400" dist="31242" dir="2700000" rotWithShape="0">
                    <a:srgbClr val="000000">
                      <a:alpha val="43137"/>
                    </a:srgbClr>
                  </a:outerShdw>
                </a:effectLst>
              </a:rPr>
              <a:t>REVOKED</a:t>
            </a:r>
          </a:p>
        </p:txBody>
      </p:sp>
      <p:sp>
        <p:nvSpPr>
          <p:cNvPr id="4" name="Shape 240"/>
          <p:cNvSpPr>
            <a:spLocks noGrp="1"/>
          </p:cNvSpPr>
          <p:nvPr>
            <p:ph type="body" idx="1"/>
          </p:nvPr>
        </p:nvSpPr>
        <p:spPr>
          <a:xfrm>
            <a:off x="214604" y="-919065"/>
            <a:ext cx="4038600" cy="52578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/>
            </a:pPr>
            <a:endParaRPr sz="7200" b="1" i="1" dirty="0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marL="0" lvl="0" indent="0" algn="ctr">
              <a:buSzTx/>
              <a:buNone/>
              <a:defRPr sz="1800"/>
            </a:pPr>
            <a:r>
              <a:rPr sz="7100" b="1" i="1" dirty="0" err="1">
                <a:latin typeface="Monotype Corsiva"/>
                <a:ea typeface="Monotype Corsiva"/>
                <a:cs typeface="Monotype Corsiva"/>
                <a:sym typeface="Monotype Corsiva"/>
              </a:rPr>
              <a:t>Une</a:t>
            </a:r>
            <a:r>
              <a:rPr sz="7100" b="1" i="1" dirty="0">
                <a:latin typeface="Monotype Corsiva"/>
                <a:ea typeface="Monotype Corsiva"/>
                <a:cs typeface="Monotype Corsiva"/>
                <a:sym typeface="Monotype Corsiva"/>
              </a:rPr>
              <a:t> </a:t>
            </a:r>
            <a:r>
              <a:rPr sz="7100" b="1" i="1" dirty="0" err="1">
                <a:latin typeface="Monotype Corsiva"/>
                <a:ea typeface="Monotype Corsiva"/>
                <a:cs typeface="Monotype Corsiva"/>
                <a:sym typeface="Monotype Corsiva"/>
              </a:rPr>
              <a:t>Foi</a:t>
            </a:r>
            <a:endParaRPr sz="7100" b="1" i="1" dirty="0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marL="0" lvl="0" indent="0" algn="ctr">
              <a:buSzTx/>
              <a:buNone/>
              <a:defRPr sz="1800"/>
            </a:pPr>
            <a:r>
              <a:rPr sz="6700" i="1" dirty="0">
                <a:latin typeface="Monotype Corsiva"/>
                <a:ea typeface="Monotype Corsiva"/>
                <a:cs typeface="Monotype Corsiva"/>
                <a:sym typeface="Monotype Corsiva"/>
              </a:rPr>
              <a:t>(One Faith)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Apple Chancery</vt:lpstr>
      <vt:lpstr>Arial</vt:lpstr>
      <vt:lpstr>Avenir Roman</vt:lpstr>
      <vt:lpstr>Calibri</vt:lpstr>
      <vt:lpstr>Cochin</vt:lpstr>
      <vt:lpstr>Footlight MT Light</vt:lpstr>
      <vt:lpstr>Harrington</vt:lpstr>
      <vt:lpstr>Monotype Corsiva</vt:lpstr>
      <vt:lpstr>Tahoma</vt:lpstr>
      <vt:lpstr>Times New Roman</vt:lpstr>
      <vt:lpstr>Versailles LT</vt:lpstr>
      <vt:lpstr>Wingdings</vt:lpstr>
      <vt:lpstr>Default</vt:lpstr>
      <vt:lpstr>    New Monarchies &amp; Absolutism</vt:lpstr>
      <vt:lpstr>Medieval Kings faced many challenges and were constantly “checked” by:</vt:lpstr>
      <vt:lpstr>Absolutism the idea or belief that the monarchy has unlimited authority</vt:lpstr>
      <vt:lpstr>Louis  XIV</vt:lpstr>
      <vt:lpstr>The Fronde</vt:lpstr>
      <vt:lpstr>The Sun King</vt:lpstr>
      <vt:lpstr>PowerPoint Presentation</vt:lpstr>
      <vt:lpstr>The Code Louis</vt:lpstr>
      <vt:lpstr>Edict of Nantes  REVOKED</vt:lpstr>
      <vt:lpstr>Wars of  Louis XIV</vt:lpstr>
      <vt:lpstr>PowerPoint Presentation</vt:lpstr>
      <vt:lpstr>PowerPoint Presentation</vt:lpstr>
      <vt:lpstr>PowerPoint Presentation</vt:lpstr>
      <vt:lpstr>PowerPoint Presentation</vt:lpstr>
      <vt:lpstr>Treaty of Utrect, 1713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4/5</dc:title>
  <dc:creator>Curl, Michelle</dc:creator>
  <cp:lastModifiedBy>Canon City Schools</cp:lastModifiedBy>
  <cp:revision>12</cp:revision>
  <dcterms:modified xsi:type="dcterms:W3CDTF">2017-04-11T22:26:30Z</dcterms:modified>
</cp:coreProperties>
</file>